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slideLayouts/slideLayout1.xml" ContentType="application/vnd.openxmlformats-officedocument.presentationml.slideLayout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6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presentation.xml" ContentType="application/vnd.openxmlformats-officedocument.presentationml.presentation.main+xml"/>
  <Override PartName="/ppt/slides/slide1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16.xml" ContentType="application/vnd.openxmlformats-officedocument.presentationml.slide+xml"/>
  <Override PartName="/ppt/tableStyles.xml" ContentType="application/vnd.openxmlformats-officedocument.presentationml.tableStyles+xml"/>
  <Override PartName="/ppt/slides/slide14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17.xml" ContentType="application/vnd.openxmlformats-officedocument.presentationml.slide+xml"/>
  <Override PartName="/ppt/theme/theme1.xml" ContentType="application/vnd.openxmlformats-officedocument.theme+xml"/>
  <Override PartName="/ppt/slides/slide2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2" Type="http://schemas.openxmlformats.org/officeDocument/2006/relationships/extended-properties" Target="docProps/app.xml" /><Relationship Id="rId0" Type="http://schemas.openxmlformats.org/officeDocument/2006/relationships/officeDocument" Target="ppt/presentation.xml" /><Relationship Id="rId1" Type="http://schemas.openxmlformats.org/package/2006/relationships/metadata/core-properties" Target="docProps/core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firstSlideNum="1">
  <p:sldMasterIdLst>
    <p:sldMasterId id="2147483648" r:id="rId0"/>
  </p:sldMasterIdLst>
  <p:sldIdLst>
    <p:sldId id="256" r:id="rId1"/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 type="screen16x9"/>
  <p:notesSz cx="6858000" cy="9144000"/>
  <p:defaultTextStyle>
    <a:defPPr>
      <a:defRPr lang="zh-CN"/>
    </a:defPPr>
    <a:lvl1pPr marL="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false" eaLnBrk="true" latinLnBrk="false" hangingPunct="true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tableStyles.xml><?xml version="1.0" encoding="utf-8"?>
<a:tblStyleLst xmlns:a="http://schemas.openxmlformats.org/drawingml/2006/main" def="{5C22544A-7EE6-4342-B048-85BDC9FD1C3A}">
  <a:tblStyle styleId="{58542034-FE4F-4ADA-92B8-4CA66D0F0DF3}" styleName="腾讯文档-基本">
    <a:wholeTbl>
      <a:tcTxStyle>
        <a:fontRef idx="minor"/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_rels/presentation.xml.rels><?xml version="1.0" encoding="UTF-8" standalone="yes"?><Relationships xmlns="http://schemas.openxmlformats.org/package/2006/relationships"><Relationship Id="rId8" Type="http://schemas.openxmlformats.org/officeDocument/2006/relationships/slide" Target="slides/slide8.xml" /><Relationship Id="rId6" Type="http://schemas.openxmlformats.org/officeDocument/2006/relationships/slide" Target="slides/slide6.xml" /><Relationship Id="rId5" Type="http://schemas.openxmlformats.org/officeDocument/2006/relationships/slide" Target="slides/slide5.xml" /><Relationship Id="rId4" Type="http://schemas.openxmlformats.org/officeDocument/2006/relationships/slide" Target="slides/slide4.xml" /><Relationship Id="rId13" Type="http://schemas.openxmlformats.org/officeDocument/2006/relationships/slide" Target="slides/slide13.xml" /><Relationship Id="rId9" Type="http://schemas.openxmlformats.org/officeDocument/2006/relationships/slide" Target="slides/slide9.xml" /><Relationship Id="rId7" Type="http://schemas.openxmlformats.org/officeDocument/2006/relationships/slide" Target="slides/slide7.xml" /><Relationship Id="rId12" Type="http://schemas.openxmlformats.org/officeDocument/2006/relationships/slide" Target="slides/slide12.xml" /><Relationship Id="rId15" Type="http://schemas.openxmlformats.org/officeDocument/2006/relationships/slide" Target="slides/slide15.xml" /><Relationship Id="rId18" Type="http://schemas.openxmlformats.org/officeDocument/2006/relationships/slide" Target="slides/slide18.xml" /><Relationship Id="rId11" Type="http://schemas.openxmlformats.org/officeDocument/2006/relationships/slide" Target="slides/slide11.xml" /><Relationship Id="rId1" Type="http://schemas.openxmlformats.org/officeDocument/2006/relationships/slide" Target="slides/slide1.xml" /><Relationship Id="rId19" Type="http://schemas.openxmlformats.org/officeDocument/2006/relationships/slide" Target="slides/slide19.xml" /><Relationship Id="rId22" Type="http://schemas.openxmlformats.org/officeDocument/2006/relationships/tableStyles" Target="tableStyles.xml" /><Relationship Id="rId20" Type="http://schemas.openxmlformats.org/officeDocument/2006/relationships/slide" Target="slides/slide20.xml" /><Relationship Id="rId14" Type="http://schemas.openxmlformats.org/officeDocument/2006/relationships/slide" Target="slides/slide14.xml" /><Relationship Id="rId10" Type="http://schemas.openxmlformats.org/officeDocument/2006/relationships/slide" Target="slides/slide10.xml" /><Relationship Id="rId21" Type="http://schemas.openxmlformats.org/officeDocument/2006/relationships/slide" Target="slides/slide21.xml" /><Relationship Id="rId0" Type="http://schemas.openxmlformats.org/officeDocument/2006/relationships/slideMaster" Target="slideMasters/slideMaster1.xml" /><Relationship Id="rId16" Type="http://schemas.openxmlformats.org/officeDocument/2006/relationships/slide" Target="slides/slide16.xml" /><Relationship Id="rId3" Type="http://schemas.openxmlformats.org/officeDocument/2006/relationships/slide" Target="slides/slide3.xml" /><Relationship Id="rId17" Type="http://schemas.openxmlformats.org/officeDocument/2006/relationships/slide" Target="slides/slide17.xml" /><Relationship Id="rId2" Type="http://schemas.openxmlformats.org/officeDocument/2006/relationships/slide" Target="slides/slide2.xml" /></Relationships>
</file>

<file path=ppt/slideLayouts/_rels/slideLayout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0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/>
            <a:r>
              <a:rPr kumimoji="true" lang="zh-CN" altLang="en-US"/>
              <a:t>单击此处编辑母版副标题样式</a:t>
            </a:r>
            <a:endParaRPr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type="vertTx">
  <p:cSld name="标题和竖排文字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66" name="竖排文字占位符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67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68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69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type="vertTitleAndTx">
  <p:cSld name="竖排标题与文本"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竖排标题 1"/>
          <p:cNvSpPr>
            <a:spLocks noGrp="true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15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16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17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18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type="obj">
  <p:cSld name="标题和内容">
    <p:spTree>
      <p:nvGrpSpPr>
        <p:cNvPr id="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9" name="内容占位符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10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11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12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type="secHead">
  <p:cSld name="节标题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true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21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</p:txBody>
      </p:sp>
      <p:sp>
        <p:nvSpPr>
          <p:cNvPr id="22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23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24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type="twoObj">
  <p:cSld name="两栏内容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27" name="内容占位符 2"/>
          <p:cNvSpPr>
            <a:spLocks noGrp="true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28" name="内容占位符 3"/>
          <p:cNvSpPr>
            <a:spLocks noGrp="true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29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30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31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type="twoTxTwoObj">
  <p:cSld name="比较"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34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true"/>
            </a:lvl1pPr>
            <a:lvl2pPr marL="457200" indent="0">
              <a:buNone/>
              <a:defRPr sz="2000" b="true"/>
            </a:lvl2pPr>
            <a:lvl3pPr marL="914400" indent="0">
              <a:buNone/>
              <a:defRPr sz="1800" b="true"/>
            </a:lvl3pPr>
            <a:lvl4pPr marL="1371600" indent="0">
              <a:buNone/>
              <a:defRPr sz="1600" b="true"/>
            </a:lvl4pPr>
            <a:lvl5pPr marL="1828800" indent="0">
              <a:buNone/>
              <a:defRPr sz="1600" b="true"/>
            </a:lvl5pPr>
            <a:lvl6pPr marL="2286000" indent="0">
              <a:buNone/>
              <a:defRPr sz="1600" b="true"/>
            </a:lvl6pPr>
            <a:lvl7pPr marL="2743200" indent="0">
              <a:buNone/>
              <a:defRPr sz="1600" b="true"/>
            </a:lvl7pPr>
            <a:lvl8pPr marL="3200400" indent="0">
              <a:buNone/>
              <a:defRPr sz="1600" b="true"/>
            </a:lvl8pPr>
            <a:lvl9pPr marL="3657600" indent="0">
              <a:buNone/>
              <a:defRPr sz="1600" b="true"/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</p:txBody>
      </p:sp>
      <p:sp>
        <p:nvSpPr>
          <p:cNvPr id="35" name="内容占位符 3"/>
          <p:cNvSpPr>
            <a:spLocks noGrp="true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36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true"/>
            </a:lvl1pPr>
            <a:lvl2pPr marL="457200" indent="0">
              <a:buNone/>
              <a:defRPr sz="2000" b="true"/>
            </a:lvl2pPr>
            <a:lvl3pPr marL="914400" indent="0">
              <a:buNone/>
              <a:defRPr sz="1800" b="true"/>
            </a:lvl3pPr>
            <a:lvl4pPr marL="1371600" indent="0">
              <a:buNone/>
              <a:defRPr sz="1600" b="true"/>
            </a:lvl4pPr>
            <a:lvl5pPr marL="1828800" indent="0">
              <a:buNone/>
              <a:defRPr sz="1600" b="true"/>
            </a:lvl5pPr>
            <a:lvl6pPr marL="2286000" indent="0">
              <a:buNone/>
              <a:defRPr sz="1600" b="true"/>
            </a:lvl6pPr>
            <a:lvl7pPr marL="2743200" indent="0">
              <a:buNone/>
              <a:defRPr sz="1600" b="true"/>
            </a:lvl7pPr>
            <a:lvl8pPr marL="3200400" indent="0">
              <a:buNone/>
              <a:defRPr sz="1600" b="true"/>
            </a:lvl8pPr>
            <a:lvl9pPr marL="3657600" indent="0">
              <a:buNone/>
              <a:defRPr sz="1600" b="true"/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</p:txBody>
      </p:sp>
      <p:sp>
        <p:nvSpPr>
          <p:cNvPr id="37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38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39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40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type="titleOnly">
  <p:cSld name="仅标题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4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4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4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type="blank">
  <p:cSld name="空白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48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49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type="objTx">
  <p:cSld name="内容与标题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52" name="内容占位符 2"/>
          <p:cNvSpPr>
            <a:spLocks noGrp="true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53" name="文本占位符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</p:txBody>
      </p:sp>
      <p:sp>
        <p:nvSpPr>
          <p:cNvPr id="54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55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56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type="picTx">
  <p:cSld name="图片与标题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59" name="图片占位符 2"/>
          <p:cNvSpPr>
            <a:spLocks noGrp="true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endParaRPr kumimoji="true" lang="zh-CN" altLang="en-US"/>
          </a:p>
        </p:txBody>
      </p:sp>
      <p:sp>
        <p:nvSpPr>
          <p:cNvPr id="60" name="文本占位符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true" lang="zh-CN" altLang="en-US"/>
              <a:t>单击此处编辑母版文本样式</a:t>
            </a:r>
            <a:endParaRPr/>
          </a:p>
        </p:txBody>
      </p:sp>
      <p:sp>
        <p:nvSpPr>
          <p:cNvPr id="61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62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pPr/>
            <a:endParaRPr kumimoji="true" lang="zh-CN" altLang="en-US"/>
          </a:p>
        </p:txBody>
      </p:sp>
      <p:sp>
        <p:nvSpPr>
          <p:cNvPr id="63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9" Type="http://schemas.openxmlformats.org/officeDocument/2006/relationships/slideLayout" Target="../slideLayouts/slideLayout10.xml" /><Relationship Id="rId8" Type="http://schemas.openxmlformats.org/officeDocument/2006/relationships/slideLayout" Target="../slideLayouts/slideLayout9.xml" /><Relationship Id="rId7" Type="http://schemas.openxmlformats.org/officeDocument/2006/relationships/slideLayout" Target="../slideLayouts/slideLayout8.xml" /><Relationship Id="rId6" Type="http://schemas.openxmlformats.org/officeDocument/2006/relationships/slideLayout" Target="../slideLayouts/slideLayout7.xml" /><Relationship Id="rId5" Type="http://schemas.openxmlformats.org/officeDocument/2006/relationships/slideLayout" Target="../slideLayouts/slideLayout6.xml" /><Relationship Id="rId4" Type="http://schemas.openxmlformats.org/officeDocument/2006/relationships/slideLayout" Target="../slideLayouts/slideLayout5.xml" /><Relationship Id="rId1" Type="http://schemas.openxmlformats.org/officeDocument/2006/relationships/slideLayout" Target="../slideLayouts/slideLayout2.xml" /><Relationship Id="rId10" Type="http://schemas.openxmlformats.org/officeDocument/2006/relationships/slideLayout" Target="../slideLayouts/slideLayout11.xml" /><Relationship Id="rId2" Type="http://schemas.openxmlformats.org/officeDocument/2006/relationships/slideLayout" Target="../slideLayouts/slideLayout3.xml" /><Relationship Id="rId11" Type="http://schemas.openxmlformats.org/officeDocument/2006/relationships/theme" Target="../theme/theme1.xml" /><Relationship Id="rId0" Type="http://schemas.openxmlformats.org/officeDocument/2006/relationships/slideLayout" Target="../slideLayouts/slideLayout1.xml" /><Relationship Id="rId3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false" anchor="ctr">
            <a:normAutofit/>
          </a:bodyPr>
          <a:lstStyle/>
          <a:p>
            <a:pPr/>
            <a:r>
              <a:rPr kumimoji="true" lang="zh-CN" altLang="en-US"/>
              <a:t>单击此处编辑母版标题样式</a:t>
            </a:r>
            <a:endParaRPr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false">
            <a:normAutofit/>
          </a:bodyPr>
          <a:lstStyle/>
          <a:p>
            <a:pPr lvl="0"/>
            <a:r>
              <a:rPr kumimoji="true" lang="zh-CN" altLang="en-US"/>
              <a:t>单击此处编辑母版文本样式</a:t>
            </a:r>
            <a:endParaRPr/>
          </a:p>
          <a:p>
            <a:pPr lvl="1"/>
            <a:r>
              <a:rPr kumimoji="true" lang="zh-CN" altLang="en-US"/>
              <a:t>二级</a:t>
            </a:r>
            <a:endParaRPr/>
          </a:p>
          <a:p>
            <a:pPr lvl="2"/>
            <a:r>
              <a:rPr kumimoji="true" lang="zh-CN" altLang="en-US"/>
              <a:t>三级</a:t>
            </a:r>
            <a:endParaRPr/>
          </a:p>
          <a:p>
            <a:pPr lvl="3"/>
            <a:r>
              <a:rPr kumimoji="true" lang="zh-CN" altLang="en-US"/>
              <a:t>四级</a:t>
            </a:r>
            <a:endParaRPr/>
          </a:p>
          <a:p>
            <a:pPr lvl="4"/>
            <a:r>
              <a:rPr kumimoji="true" lang="zh-CN" altLang="en-US"/>
              <a:t>五级</a:t>
            </a:r>
            <a:endParaRPr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false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BDC48963-C8E2-1E4C-A771-F62A9F2C7DEC}" type="datetimeFigureOut">
              <a:rPr kumimoji="true" lang="zh-CN" altLang="en-US" smtClean="false"/>
              <a:t>2025/10/20</a:t>
            </a:fld>
            <a:endParaRPr kumimoji="true"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false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endParaRPr kumimoji="true"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false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14F1114B-15D0-654E-97CA-9E77F051A874}" type="slidenum">
              <a:rPr kumimoji="true" lang="zh-CN" altLang="en-US" smtClean="false"/>
              <a:t>‹#›</a:t>
            </a:fld>
            <a:endParaRPr kumimoji="true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0"/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false" eaLnBrk="true" latinLnBrk="false" hangingPunct="true">
        <a:lnSpc>
          <a:spcPct val="90000"/>
        </a:lnSpc>
        <a:spcBef>
          <a:spcPct val="1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false" eaLnBrk="true" latinLnBrk="false" hangingPunct="true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false" eaLnBrk="true" latinLnBrk="false" hangingPunct="true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false" eaLnBrk="true" latinLnBrk="false" hangingPunct="true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2" Type="http://schemas.openxmlformats.org/officeDocument/2006/relationships/image" Target="media/image2.jp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1.png" 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3.xml.rels><?xml version="1.0" encoding="UTF-8" standalone="yes"?><Relationships xmlns="http://schemas.openxmlformats.org/package/2006/relationships"><Relationship Id="rId3" Type="http://schemas.openxmlformats.org/officeDocument/2006/relationships/image" Target="media/image5.png" /><Relationship Id="rId2" Type="http://schemas.openxmlformats.org/officeDocument/2006/relationships/image" Target="media/image2.jp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4.png" 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7.xml.rels><?xml version="1.0" encoding="UTF-8" standalone="yes"?><Relationships xmlns="http://schemas.openxmlformats.org/package/2006/relationships"><Relationship Id="rId3" Type="http://schemas.openxmlformats.org/officeDocument/2006/relationships/image" Target="media/image5.png" /><Relationship Id="rId2" Type="http://schemas.openxmlformats.org/officeDocument/2006/relationships/image" Target="media/image2.jp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4.png" 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2.xml.rels><?xml version="1.0" encoding="UTF-8" standalone="yes"?><Relationships xmlns="http://schemas.openxmlformats.org/package/2006/relationships"><Relationship Id="rId3" Type="http://schemas.openxmlformats.org/officeDocument/2006/relationships/image" Target="media/image5.png" /><Relationship Id="rId0" Type="http://schemas.openxmlformats.org/officeDocument/2006/relationships/slideLayout" Target="../slideLayouts/slideLayout7.xml" /><Relationship Id="rId2" Type="http://schemas.openxmlformats.org/officeDocument/2006/relationships/image" Target="media/image2.jpg" /><Relationship Id="rId1" Type="http://schemas.openxmlformats.org/officeDocument/2006/relationships/image" Target="media/image4.png" 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21.xml.rels><?xml version="1.0" encoding="UTF-8" standalone="yes"?><Relationships xmlns="http://schemas.openxmlformats.org/package/2006/relationships"><Relationship Id="rId2" Type="http://schemas.openxmlformats.org/officeDocument/2006/relationships/image" Target="media/image2.jp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1.png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5.xml.rels><?xml version="1.0" encoding="UTF-8" standalone="yes"?><Relationships xmlns="http://schemas.openxmlformats.org/package/2006/relationships"><Relationship Id="rId3" Type="http://schemas.openxmlformats.org/officeDocument/2006/relationships/image" Target="media/image5.png" /><Relationship Id="rId0" Type="http://schemas.openxmlformats.org/officeDocument/2006/relationships/slideLayout" Target="../slideLayouts/slideLayout7.xml" /><Relationship Id="rId2" Type="http://schemas.openxmlformats.org/officeDocument/2006/relationships/image" Target="media/image2.jpg" /><Relationship Id="rId1" Type="http://schemas.openxmlformats.org/officeDocument/2006/relationships/image" Target="media/image4.png" 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_rels/slide8.xml.rels><?xml version="1.0" encoding="UTF-8" standalone="yes"?><Relationships xmlns="http://schemas.openxmlformats.org/package/2006/relationships"><Relationship Id="rId3" Type="http://schemas.openxmlformats.org/officeDocument/2006/relationships/image" Target="media/image5.png" /><Relationship Id="rId2" Type="http://schemas.openxmlformats.org/officeDocument/2006/relationships/image" Target="media/image2.jpg" /><Relationship Id="rId0" Type="http://schemas.openxmlformats.org/officeDocument/2006/relationships/slideLayout" Target="../slideLayouts/slideLayout7.xml" /><Relationship Id="rId1" Type="http://schemas.openxmlformats.org/officeDocument/2006/relationships/image" Target="media/image4.png" 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image" Target="media/image3.png" /><Relationship Id="rId0" Type="http://schemas.openxmlformats.org/officeDocument/2006/relationships/slideLayout" Target="../slideLayouts/slideLayout7.xml" /></Relationships>
</file>

<file path=ppt/slides/media/>
</file>

<file path=ppt/slides/media/image1.png>
</file>

<file path=ppt/slides/media/image2.jpg>
</file>

<file path=ppt/slides/media/image3.png>
</file>

<file path=ppt/slides/media/image4.png>
</file>

<file path=ppt/slides/media/image5.png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true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0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true"/>
          <p:nvPr/>
        </p:nvSpPr>
        <p:spPr>
          <a:xfrm rot="0">
            <a:off x="2091017" y="1160398"/>
            <a:ext cx="7783830" cy="284172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b" anchorCtr="false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6600" b="true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人工智能行业认证知多少——大三学生的分享视角</a:t>
            </a:r>
            <a:endParaRPr/>
          </a:p>
        </p:txBody>
      </p:sp>
      <p:sp>
        <p:nvSpPr>
          <p:cNvPr id="4" name="AutoShape 4"/>
          <p:cNvSpPr/>
          <p:nvPr/>
        </p:nvSpPr>
        <p:spPr>
          <a:xfrm rot="0">
            <a:off x="3499117" y="4466256"/>
            <a:ext cx="2402547" cy="526712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5" name="TextBox 5"/>
          <p:cNvSpPr txBox="true"/>
          <p:nvPr/>
        </p:nvSpPr>
        <p:spPr>
          <a:xfrm rot="0">
            <a:off x="3781835" y="4517204"/>
            <a:ext cx="1837111" cy="42481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1875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汇报人：周品</a:t>
            </a:r>
            <a:endParaRPr/>
          </a:p>
        </p:txBody>
      </p:sp>
      <p:sp>
        <p:nvSpPr>
          <p:cNvPr id="6" name="AutoShape 6"/>
          <p:cNvSpPr/>
          <p:nvPr/>
        </p:nvSpPr>
        <p:spPr>
          <a:xfrm rot="0">
            <a:off x="6375777" y="4466256"/>
            <a:ext cx="2402547" cy="526712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7" name="TextBox 7"/>
          <p:cNvSpPr txBox="true"/>
          <p:nvPr/>
        </p:nvSpPr>
        <p:spPr>
          <a:xfrm rot="0">
            <a:off x="6450648" y="4517204"/>
            <a:ext cx="2235156" cy="42481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1875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2025-12-03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2"/>
          <p:cNvSpPr/>
          <p:nvPr/>
        </p:nvSpPr>
        <p:spPr>
          <a:xfrm rot="0">
            <a:off x="8385099" y="2922082"/>
            <a:ext cx="2407668" cy="755078"/>
          </a:xfrm>
          <a:prstGeom prst="ellipse">
            <a:avLst/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0" name="AutoShape 3"/>
          <p:cNvSpPr/>
          <p:nvPr/>
        </p:nvSpPr>
        <p:spPr>
          <a:xfrm rot="0">
            <a:off x="8385099" y="4314606"/>
            <a:ext cx="2407668" cy="755078"/>
          </a:xfrm>
          <a:prstGeom prst="ellipse">
            <a:avLst/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" name="AutoShape 4"/>
          <p:cNvSpPr/>
          <p:nvPr/>
        </p:nvSpPr>
        <p:spPr>
          <a:xfrm rot="0">
            <a:off x="8385099" y="1529556"/>
            <a:ext cx="2407668" cy="755078"/>
          </a:xfrm>
          <a:prstGeom prst="ellipse">
            <a:avLst/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" name="Freeform 5"/>
          <p:cNvSpPr/>
          <p:nvPr/>
        </p:nvSpPr>
        <p:spPr>
          <a:xfrm rot="0">
            <a:off x="8907393" y="1676022"/>
            <a:ext cx="1363080" cy="5359776"/>
          </a:xfrm>
          <a:custGeom>
            <a:avLst/>
            <a:gdLst/>
            <a:ahLst/>
            <a:cxnLst/>
            <a:rect l="l" t="t" r="r" b="b"/>
            <a:pathLst>
              <a:path w="831274" h="3858122">
                <a:moveTo>
                  <a:pt x="831274" y="159907"/>
                </a:moveTo>
                <a:lnTo>
                  <a:pt x="829556" y="166463"/>
                </a:lnTo>
                <a:lnTo>
                  <a:pt x="831274" y="166463"/>
                </a:lnTo>
                <a:lnTo>
                  <a:pt x="831274" y="3858122"/>
                </a:lnTo>
                <a:lnTo>
                  <a:pt x="1" y="3858122"/>
                </a:lnTo>
                <a:lnTo>
                  <a:pt x="1" y="166463"/>
                </a:lnTo>
                <a:lnTo>
                  <a:pt x="1718" y="166463"/>
                </a:lnTo>
                <a:lnTo>
                  <a:pt x="0" y="159907"/>
                </a:lnTo>
                <a:cubicBezTo>
                  <a:pt x="0" y="71593"/>
                  <a:pt x="186087" y="0"/>
                  <a:pt x="415637" y="0"/>
                </a:cubicBezTo>
                <a:cubicBezTo>
                  <a:pt x="645187" y="0"/>
                  <a:pt x="831274" y="71593"/>
                  <a:pt x="831274" y="159907"/>
                </a:cubicBez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84000"/>
                </a:schemeClr>
              </a:gs>
            </a:gsLst>
            <a:lin ang="16200000"/>
          </a:gradFill>
          <a:ln/>
        </p:spPr>
        <p:txBody>
          <a:bodyPr/>
          <a:p>
            <a:pPr/>
            <a:endParaRPr/>
          </a:p>
        </p:txBody>
      </p:sp>
      <p:sp>
        <p:nvSpPr>
          <p:cNvPr id="13" name="Freeform 6"/>
          <p:cNvSpPr/>
          <p:nvPr/>
        </p:nvSpPr>
        <p:spPr>
          <a:xfrm rot="0">
            <a:off x="8385099" y="3279468"/>
            <a:ext cx="2407668" cy="1214261"/>
          </a:xfrm>
          <a:custGeom>
            <a:avLst/>
            <a:gdLst/>
            <a:ahLst/>
            <a:cxnLst/>
            <a:rect l="l" t="t" r="r" b="b"/>
            <a:pathLst>
              <a:path w="1468316" h="1032301">
                <a:moveTo>
                  <a:pt x="0" y="1"/>
                </a:moveTo>
                <a:cubicBezTo>
                  <a:pt x="0" y="177265"/>
                  <a:pt x="328694" y="320965"/>
                  <a:pt x="734158" y="320965"/>
                </a:cubicBezTo>
                <a:cubicBezTo>
                  <a:pt x="1139622" y="320965"/>
                  <a:pt x="1468316" y="177265"/>
                  <a:pt x="1468316" y="1"/>
                </a:cubicBezTo>
                <a:lnTo>
                  <a:pt x="1468316" y="711337"/>
                </a:lnTo>
                <a:cubicBezTo>
                  <a:pt x="1468316" y="888601"/>
                  <a:pt x="1139622" y="1032301"/>
                  <a:pt x="734158" y="1032301"/>
                </a:cubicBezTo>
                <a:cubicBezTo>
                  <a:pt x="328694" y="1032301"/>
                  <a:pt x="0" y="888601"/>
                  <a:pt x="0" y="711337"/>
                </a:cubicBezTo>
                <a:close/>
              </a:path>
              <a:path w="1468316" h="1032301">
                <a:moveTo>
                  <a:pt x="1468316" y="0"/>
                </a:moveTo>
                <a:lnTo>
                  <a:pt x="1468316" y="0"/>
                </a:lnTo>
                <a:lnTo>
                  <a:pt x="1468316" y="1"/>
                </a:lnTo>
                <a:close/>
              </a:path>
              <a:path w="1468316" h="103230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</a:path>
            </a:pathLst>
          </a:cu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0"/>
          </a:gradFill>
          <a:ln/>
        </p:spPr>
        <p:txBody>
          <a:bodyPr/>
          <a:p>
            <a:pPr/>
            <a:endParaRPr/>
          </a:p>
        </p:txBody>
      </p:sp>
      <p:sp>
        <p:nvSpPr>
          <p:cNvPr id="14" name="Freeform 7"/>
          <p:cNvSpPr/>
          <p:nvPr/>
        </p:nvSpPr>
        <p:spPr>
          <a:xfrm rot="0">
            <a:off x="8385099" y="4671993"/>
            <a:ext cx="2407668" cy="1214261"/>
          </a:xfrm>
          <a:custGeom>
            <a:avLst/>
            <a:gdLst/>
            <a:ahLst/>
            <a:cxnLst/>
            <a:rect l="l" t="t" r="r" b="b"/>
            <a:pathLst>
              <a:path w="1468316" h="1032301">
                <a:moveTo>
                  <a:pt x="0" y="1"/>
                </a:moveTo>
                <a:cubicBezTo>
                  <a:pt x="0" y="177265"/>
                  <a:pt x="328694" y="320965"/>
                  <a:pt x="734158" y="320965"/>
                </a:cubicBezTo>
                <a:cubicBezTo>
                  <a:pt x="1139622" y="320965"/>
                  <a:pt x="1468316" y="177265"/>
                  <a:pt x="1468316" y="1"/>
                </a:cubicBezTo>
                <a:lnTo>
                  <a:pt x="1468316" y="711337"/>
                </a:lnTo>
                <a:cubicBezTo>
                  <a:pt x="1468316" y="888601"/>
                  <a:pt x="1139622" y="1032301"/>
                  <a:pt x="734158" y="1032301"/>
                </a:cubicBezTo>
                <a:cubicBezTo>
                  <a:pt x="328694" y="1032301"/>
                  <a:pt x="0" y="888601"/>
                  <a:pt x="0" y="711337"/>
                </a:cubicBezTo>
                <a:close/>
              </a:path>
              <a:path w="1468316" h="1032301">
                <a:moveTo>
                  <a:pt x="1468316" y="0"/>
                </a:moveTo>
                <a:lnTo>
                  <a:pt x="1468316" y="0"/>
                </a:lnTo>
                <a:lnTo>
                  <a:pt x="1468316" y="1"/>
                </a:lnTo>
                <a:close/>
              </a:path>
              <a:path w="1468316" h="103230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</a:path>
            </a:pathLst>
          </a:cu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0"/>
          </a:gradFill>
          <a:ln/>
        </p:spPr>
        <p:txBody>
          <a:bodyPr/>
          <a:p>
            <a:pPr/>
            <a:endParaRPr/>
          </a:p>
        </p:txBody>
      </p:sp>
      <p:sp>
        <p:nvSpPr>
          <p:cNvPr id="15" name="AutoShape 8"/>
          <p:cNvSpPr/>
          <p:nvPr/>
        </p:nvSpPr>
        <p:spPr>
          <a:xfrm rot="0">
            <a:off x="8907394" y="1676022"/>
            <a:ext cx="1363078" cy="376185"/>
          </a:xfrm>
          <a:prstGeom prst="ellipse">
            <a:avLst/>
          </a:pr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0"/>
          </a:gradFill>
          <a:ln/>
        </p:spPr>
        <p:txBody>
          <a:bodyPr/>
          <a:p>
            <a:pPr/>
            <a:endParaRPr/>
          </a:p>
        </p:txBody>
      </p:sp>
      <p:sp>
        <p:nvSpPr>
          <p:cNvPr id="16" name="Freeform 9"/>
          <p:cNvSpPr/>
          <p:nvPr/>
        </p:nvSpPr>
        <p:spPr>
          <a:xfrm rot="0">
            <a:off x="8385099" y="1886943"/>
            <a:ext cx="2407668" cy="1214261"/>
          </a:xfrm>
          <a:custGeom>
            <a:avLst/>
            <a:gdLst/>
            <a:ahLst/>
            <a:cxnLst/>
            <a:rect l="l" t="t" r="r" b="b"/>
            <a:pathLst>
              <a:path w="1468316" h="1032301">
                <a:moveTo>
                  <a:pt x="0" y="1"/>
                </a:moveTo>
                <a:cubicBezTo>
                  <a:pt x="0" y="177265"/>
                  <a:pt x="328694" y="320965"/>
                  <a:pt x="734158" y="320965"/>
                </a:cubicBezTo>
                <a:cubicBezTo>
                  <a:pt x="1139622" y="320965"/>
                  <a:pt x="1468316" y="177265"/>
                  <a:pt x="1468316" y="1"/>
                </a:cubicBezTo>
                <a:lnTo>
                  <a:pt x="1468316" y="711337"/>
                </a:lnTo>
                <a:cubicBezTo>
                  <a:pt x="1468316" y="888601"/>
                  <a:pt x="1139622" y="1032301"/>
                  <a:pt x="734158" y="1032301"/>
                </a:cubicBezTo>
                <a:cubicBezTo>
                  <a:pt x="328694" y="1032301"/>
                  <a:pt x="0" y="888601"/>
                  <a:pt x="0" y="711337"/>
                </a:cubicBezTo>
                <a:close/>
              </a:path>
              <a:path w="1468316" h="1032301">
                <a:moveTo>
                  <a:pt x="1468316" y="0"/>
                </a:moveTo>
                <a:lnTo>
                  <a:pt x="1468316" y="0"/>
                </a:lnTo>
                <a:lnTo>
                  <a:pt x="1468316" y="1"/>
                </a:lnTo>
                <a:close/>
              </a:path>
              <a:path w="1468316" h="1032301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</a:path>
            </a:pathLst>
          </a:cu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0"/>
          </a:gradFill>
          <a:ln/>
        </p:spPr>
        <p:txBody>
          <a:bodyPr/>
          <a:p>
            <a:pPr/>
            <a:endParaRPr/>
          </a:p>
        </p:txBody>
      </p:sp>
      <p:sp>
        <p:nvSpPr>
          <p:cNvPr id="17" name="AutoShape 10"/>
          <p:cNvSpPr/>
          <p:nvPr/>
        </p:nvSpPr>
        <p:spPr>
          <a:xfrm rot="0">
            <a:off x="9403820" y="3015884"/>
            <a:ext cx="370226" cy="540225"/>
          </a:xfrm>
          <a:prstGeom prst="downArrow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2000">
                <a:schemeClr val="accent1">
                  <a:alpha val="100000"/>
                </a:schemeClr>
              </a:gs>
            </a:gsLst>
            <a:lin ang="5400000"/>
          </a:gradFill>
          <a:ln/>
        </p:spPr>
        <p:txBody>
          <a:bodyPr/>
          <a:p>
            <a:pPr/>
            <a:endParaRPr/>
          </a:p>
        </p:txBody>
      </p:sp>
      <p:sp>
        <p:nvSpPr>
          <p:cNvPr id="18" name="AutoShape 11"/>
          <p:cNvSpPr/>
          <p:nvPr/>
        </p:nvSpPr>
        <p:spPr>
          <a:xfrm rot="0">
            <a:off x="9403820" y="4412243"/>
            <a:ext cx="370226" cy="540225"/>
          </a:xfrm>
          <a:prstGeom prst="downArrow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6000">
                <a:schemeClr val="accent1">
                  <a:alpha val="100000"/>
                </a:schemeClr>
              </a:gs>
            </a:gsLst>
            <a:lin ang="5400000"/>
          </a:gradFill>
          <a:ln/>
        </p:spPr>
        <p:txBody>
          <a:bodyPr/>
          <a:p>
            <a:pPr/>
            <a:endParaRPr/>
          </a:p>
        </p:txBody>
      </p:sp>
      <p:sp>
        <p:nvSpPr>
          <p:cNvPr id="19" name="Freeform 12"/>
          <p:cNvSpPr/>
          <p:nvPr/>
        </p:nvSpPr>
        <p:spPr>
          <a:xfrm rot="0">
            <a:off x="9390261" y="2494074"/>
            <a:ext cx="397344" cy="397344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20" name="Freeform 13"/>
          <p:cNvSpPr/>
          <p:nvPr/>
        </p:nvSpPr>
        <p:spPr>
          <a:xfrm rot="0">
            <a:off x="9415626" y="3886599"/>
            <a:ext cx="346615" cy="346615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362" y="147228"/>
                </a:moveTo>
                <a:lnTo>
                  <a:pt x="304800" y="75419"/>
                </a:lnTo>
                <a:lnTo>
                  <a:pt x="304800" y="38100"/>
                </a:lnTo>
                <a:lnTo>
                  <a:pt x="0" y="38100"/>
                </a:lnTo>
                <a:lnTo>
                  <a:pt x="0" y="75305"/>
                </a:lnTo>
                <a:close/>
              </a:path>
              <a:path w="304800" h="304800">
                <a:moveTo>
                  <a:pt x="152438" y="189347"/>
                </a:moveTo>
                <a:lnTo>
                  <a:pt x="0" y="117348"/>
                </a:lnTo>
                <a:lnTo>
                  <a:pt x="0" y="266700"/>
                </a:lnTo>
                <a:lnTo>
                  <a:pt x="304800" y="266700"/>
                </a:lnTo>
                <a:lnTo>
                  <a:pt x="304800" y="117577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21" name="Freeform 14"/>
          <p:cNvSpPr/>
          <p:nvPr/>
        </p:nvSpPr>
        <p:spPr>
          <a:xfrm rot="0">
            <a:off x="9413363" y="5279124"/>
            <a:ext cx="351141" cy="351141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209550"/>
                </a:moveTo>
                <a:lnTo>
                  <a:pt x="152410" y="247650"/>
                </a:lnTo>
                <a:lnTo>
                  <a:pt x="304800" y="209550"/>
                </a:lnTo>
                <a:lnTo>
                  <a:pt x="304800" y="247650"/>
                </a:lnTo>
                <a:lnTo>
                  <a:pt x="152410" y="285750"/>
                </a:lnTo>
                <a:lnTo>
                  <a:pt x="0" y="247650"/>
                </a:lnTo>
                <a:close/>
              </a:path>
              <a:path w="304800" h="304800">
                <a:moveTo>
                  <a:pt x="0" y="133350"/>
                </a:moveTo>
                <a:lnTo>
                  <a:pt x="152410" y="171450"/>
                </a:lnTo>
                <a:lnTo>
                  <a:pt x="304800" y="133350"/>
                </a:lnTo>
                <a:lnTo>
                  <a:pt x="304800" y="171450"/>
                </a:lnTo>
                <a:lnTo>
                  <a:pt x="152410" y="209550"/>
                </a:lnTo>
                <a:lnTo>
                  <a:pt x="0" y="171450"/>
                </a:lnTo>
                <a:close/>
              </a:path>
              <a:path w="304800" h="304800">
                <a:moveTo>
                  <a:pt x="0" y="57150"/>
                </a:moveTo>
                <a:lnTo>
                  <a:pt x="152410" y="19050"/>
                </a:lnTo>
                <a:lnTo>
                  <a:pt x="304800" y="57150"/>
                </a:lnTo>
                <a:lnTo>
                  <a:pt x="304800" y="95250"/>
                </a:lnTo>
                <a:lnTo>
                  <a:pt x="152410" y="133350"/>
                </a:lnTo>
                <a:lnTo>
                  <a:pt x="0" y="95250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22" name="TextBox 15"/>
          <p:cNvSpPr txBox="true"/>
          <p:nvPr/>
        </p:nvSpPr>
        <p:spPr>
          <a:xfrm rot="0">
            <a:off x="822854" y="2114588"/>
            <a:ext cx="6371505" cy="3771677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用处：微软生态企业优先认，云AI方向求职有优势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学生价值：熟悉企业级场景，提升技术落地意识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3-1.3 国内：华为认证AI工程师（HCIA-AI/HCIP-AI）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要求：HCIA-AI懂AI基础与MindSpore；HCIP-AI侧重模型优化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优势：国内认可度高，华为云学院有免费资源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用处：国企/华为合作方加分，部分地区享人才补贴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学生价值：契合国内需求，适配企业技术栈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3-2 应用落地类：适合想做AI产品/运营/分析的同学</a:t>
            </a:r>
            <a:endParaRPr/>
          </a:p>
        </p:txBody>
      </p:sp>
      <p:sp>
        <p:nvSpPr>
          <p:cNvPr id="23" name="TextBox 16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技术开发类：适合想做算法/工程的同学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t" anchorCtr="fals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应用落地类：适合想做AI产品/运营/分析的同学</a:t>
            </a:r>
            <a:endParaRPr/>
          </a:p>
        </p:txBody>
      </p:sp>
      <p:sp>
        <p:nvSpPr>
          <p:cNvPr id="26" name="TextBox 3"/>
          <p:cNvSpPr txBox="true"/>
          <p:nvPr/>
        </p:nvSpPr>
        <p:spPr>
          <a:xfrm rot="0">
            <a:off x="1036673" y="1749339"/>
            <a:ext cx="10118200" cy="4157254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t" anchorCtr="false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3-2.1 百度飞桨开发者认证（PaddlePaddle Developer Certification）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特色：分“模型开发”“行业应用”，后者适配非技术岗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要求：掌握飞桨基础，能用开源模型解决实际问题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用处：百度生态认可，AI产品岗证明技术理解能力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学生价值：零门槛入门，适合跨专业同学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3-2.2 腾讯云AI应用工程师认证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要求：熟悉腾讯云AI服务，能完成简单应用开发调试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优势：流程简，实战案例丰富（智能客服、校园考勤等）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用处：互联网AI运营/产品岗加分，证明“技术+业务”能力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3-3 行业垂直类：适合有明确行业倾向的同学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行业垂直类：适合有明确行业倾向的同学</a:t>
            </a:r>
            <a:endParaRPr/>
          </a:p>
        </p:txBody>
      </p:sp>
      <p:sp>
        <p:nvSpPr>
          <p:cNvPr id="29" name="AutoShape 3"/>
          <p:cNvSpPr/>
          <p:nvPr/>
        </p:nvSpPr>
        <p:spPr>
          <a:xfrm rot="0">
            <a:off x="622350" y="1938601"/>
            <a:ext cx="10946847" cy="3498066"/>
          </a:xfrm>
          <a:prstGeom prst="round2SameRect">
            <a:avLst/>
          </a:prstGeom>
          <a:solidFill>
            <a:schemeClr val="lt2">
              <a:alpha val="8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30" name="TextBox 4"/>
          <p:cNvSpPr txBox="true"/>
          <p:nvPr/>
        </p:nvSpPr>
        <p:spPr>
          <a:xfrm rot="0">
            <a:off x="978814" y="2428322"/>
            <a:ext cx="10233920" cy="2518624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3-3.1 医疗AI方向：AAPM医学影像AI认证（入门级）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要求：懂医学影像基础，能用AI工具做分割/诊断辅助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用处：联影、推想科技等医疗AI企业求职敲门砖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3-3.2 自动驾驶方向：百度Apollo自动驾驶工程师认证（入门级）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要求：了解自动驾驶技术栈，会用Apollo做简单调试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用处：自动驾驶企业算法/测试岗入门有优势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"/>
          <p:cNvPicPr>
            <a:picLocks noChangeAspect="true"/>
          </p:cNvPicPr>
          <p:nvPr/>
        </p:nvPicPr>
        <p:blipFill>
          <a:blip r:embed="rId2"/>
          <a:srcRect l="58572"/>
          <a:stretch>
            <a:fillRect/>
          </a:stretch>
        </p:blipFill>
        <p:spPr>
          <a:xfrm rot="16200000" flipH="true">
            <a:off x="2664546" y="-2664548"/>
            <a:ext cx="6862906" cy="12192002"/>
          </a:xfrm>
          <a:prstGeom prst="rect">
            <a:avLst/>
          </a:prstGeom>
        </p:spPr>
      </p:pic>
      <p:sp>
        <p:nvSpPr>
          <p:cNvPr id="33" name="TextBox 3"/>
          <p:cNvSpPr txBox="true"/>
          <p:nvPr/>
        </p:nvSpPr>
        <p:spPr>
          <a:xfrm rot="0">
            <a:off x="4434917" y="1215462"/>
            <a:ext cx="3326130" cy="2225040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800" b="true">
                <a:ln w="9525">
                  <a:solidFill>
                    <a:srgbClr val="55819A">
                      <a:alpha val="100000"/>
                    </a:srgbClr>
                  </a:solidFill>
                  <a:prstDash val="solid"/>
                </a:ln>
                <a:solidFill>
                  <a:srgbClr val="DBF1FF">
                    <a:alpha val="100000"/>
                  </a:srgbClr>
                </a:solidFill>
                <a:effectLst>
                  <a:outerShdw blurRad="0" dist="38100" dir="2700000">
                    <a:srgbClr val="B3CEE1">
                      <a:alpha val="100000"/>
                    </a:srgbClr>
                  </a:outerShdw>
                </a:effectLst>
                <a:latin typeface="Noto Sans SC"/>
                <a:ea typeface="Noto Sans SC"/>
                <a:cs typeface="Noto Sans SC"/>
              </a:rPr>
              <a:t>04</a:t>
            </a:r>
            <a:endParaRPr/>
          </a:p>
        </p:txBody>
      </p:sp>
      <p:sp>
        <p:nvSpPr>
          <p:cNvPr id="34" name="TextBox 4"/>
          <p:cNvSpPr txBox="true"/>
          <p:nvPr/>
        </p:nvSpPr>
        <p:spPr>
          <a:xfrm rot="0">
            <a:off x="2402697" y="3053220"/>
            <a:ext cx="7386604" cy="132343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第四部分：价值深挖——认证对我们学习和求职的真实帮助</a:t>
            </a:r>
            <a:endParaRPr/>
          </a:p>
        </p:txBody>
      </p:sp>
      <p:sp>
        <p:nvSpPr>
          <p:cNvPr id="35" name="AutoShape 5"/>
          <p:cNvSpPr/>
          <p:nvPr/>
        </p:nvSpPr>
        <p:spPr>
          <a:xfrm rot="0">
            <a:off x="3638682" y="4237117"/>
            <a:ext cx="4162095" cy="461673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noAutofit/>
          </a:bodyPr>
          <a:lstStyle/>
          <a:p>
            <a:pPr algn="ctr">
              <a:defRPr/>
            </a:pPr>
            <a:endParaRPr lang="en-US" sz="1100"/>
          </a:p>
          <a:p>
            <a:pPr algn="ctr"/>
            <a:endParaRPr/>
          </a:p>
        </p:txBody>
      </p:sp>
      <p:pic>
        <p:nvPicPr>
          <p:cNvPr id="36" name="Picture 6"/>
          <p:cNvPicPr>
            <a:picLocks noChangeAspect="true"/>
          </p:cNvPicPr>
          <p:nvPr/>
        </p:nvPicPr>
        <p:blipFill>
          <a:blip r:embed="rId3"/>
          <a:srcRect l="49954" t="56644" r="31494"/>
          <a:stretch>
            <a:fillRect/>
          </a:stretch>
        </p:blipFill>
        <p:spPr>
          <a:xfrm rot="0">
            <a:off x="5092971" y="765054"/>
            <a:ext cx="1072055" cy="18790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Connector 2"/>
          <p:cNvCxnSpPr/>
          <p:nvPr/>
        </p:nvCxnSpPr>
        <p:spPr>
          <a:xfrm>
            <a:off x="3600586" y="3605876"/>
            <a:ext cx="989359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  <a:headEnd type="none"/>
            <a:tailEnd type="oval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Freeform 3"/>
          <p:cNvSpPr/>
          <p:nvPr/>
        </p:nvSpPr>
        <p:spPr>
          <a:xfrm rot="-10800000">
            <a:off x="1286247" y="3258194"/>
            <a:ext cx="2377916" cy="883634"/>
          </a:xfrm>
          <a:custGeom>
            <a:avLst/>
            <a:gdLst/>
            <a:ahLst/>
            <a:cxnLst/>
            <a:rect l="l" t="t" r="r" b="b"/>
            <a:pathLst>
              <a:path w="2895946" h="1485783">
                <a:moveTo>
                  <a:pt x="0" y="0"/>
                </a:moveTo>
                <a:lnTo>
                  <a:pt x="2895946" y="0"/>
                </a:lnTo>
                <a:lnTo>
                  <a:pt x="2167685" y="1485783"/>
                </a:lnTo>
                <a:lnTo>
                  <a:pt x="728261" y="1485783"/>
                </a:lnTo>
                <a:lnTo>
                  <a:pt x="0" y="0"/>
                </a:lnTo>
              </a:path>
            </a:pathLst>
          </a:custGeom>
          <a:solidFill>
            <a:schemeClr val="accent3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40" name="Freeform 4"/>
          <p:cNvSpPr/>
          <p:nvPr/>
        </p:nvSpPr>
        <p:spPr>
          <a:xfrm rot="-10800000">
            <a:off x="1907328" y="2307362"/>
            <a:ext cx="1135754" cy="873252"/>
          </a:xfrm>
          <a:custGeom>
            <a:avLst/>
            <a:gdLst/>
            <a:ahLst/>
            <a:cxnLst/>
            <a:rect l="l" t="t" r="r" b="b"/>
            <a:pathLst>
              <a:path w="1439424" h="1468343">
                <a:moveTo>
                  <a:pt x="0" y="0"/>
                </a:moveTo>
                <a:lnTo>
                  <a:pt x="1439424" y="0"/>
                </a:lnTo>
                <a:lnTo>
                  <a:pt x="719712" y="1468343"/>
                </a:lnTo>
                <a:lnTo>
                  <a:pt x="0" y="0"/>
                </a:lnTo>
              </a:path>
            </a:pathLst>
          </a:custGeom>
          <a:solidFill>
            <a:schemeClr val="accent4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41" name="TextBox 5"/>
          <p:cNvSpPr txBox="true"/>
          <p:nvPr/>
        </p:nvSpPr>
        <p:spPr>
          <a:xfrm rot="0">
            <a:off x="476023" y="265328"/>
            <a:ext cx="11239500" cy="942975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t" anchorCtr="false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对学习的“指挥棒”作用</a:t>
            </a:r>
            <a:endParaRPr/>
          </a:p>
        </p:txBody>
      </p:sp>
      <p:sp>
        <p:nvSpPr>
          <p:cNvPr id="42" name="TextBox 6"/>
          <p:cNvSpPr txBox="true"/>
          <p:nvPr/>
        </p:nvSpPr>
        <p:spPr>
          <a:xfrm rot="0">
            <a:off x="4760323" y="2387851"/>
            <a:ext cx="6672519" cy="2717503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聚焦重点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认证大纲明确学习方向，避免盲目刷题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提升实践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从“背公式”到“建模型”，强化动手能力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构建体系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备考过程梳理AI技术框架</a:t>
            </a:r>
            <a:endParaRPr/>
          </a:p>
        </p:txBody>
      </p:sp>
      <p:sp>
        <p:nvSpPr>
          <p:cNvPr id="43" name="Freeform 7"/>
          <p:cNvSpPr/>
          <p:nvPr/>
        </p:nvSpPr>
        <p:spPr>
          <a:xfrm rot="-10800000">
            <a:off x="693125" y="4216961"/>
            <a:ext cx="3564160" cy="876395"/>
          </a:xfrm>
          <a:custGeom>
            <a:avLst/>
            <a:gdLst/>
            <a:ahLst/>
            <a:cxnLst/>
            <a:rect l="l" t="t" r="r" b="b"/>
            <a:pathLst>
              <a:path w="4340604" h="1473681">
                <a:moveTo>
                  <a:pt x="0" y="0"/>
                </a:moveTo>
                <a:lnTo>
                  <a:pt x="4340604" y="0"/>
                </a:lnTo>
                <a:lnTo>
                  <a:pt x="3618275" y="1473681"/>
                </a:lnTo>
                <a:lnTo>
                  <a:pt x="722329" y="1473681"/>
                </a:lnTo>
                <a:lnTo>
                  <a:pt x="0" y="0"/>
                </a:lnTo>
              </a:path>
            </a:pathLst>
          </a:cu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44" name="Freeform 8"/>
          <p:cNvSpPr/>
          <p:nvPr/>
        </p:nvSpPr>
        <p:spPr>
          <a:xfrm rot="0">
            <a:off x="2276533" y="4456486"/>
            <a:ext cx="397344" cy="397344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88693" y="85468"/>
                </a:moveTo>
                <a:lnTo>
                  <a:pt x="193700" y="180461"/>
                </a:lnTo>
                <a:lnTo>
                  <a:pt x="301971" y="180461"/>
                </a:lnTo>
                <a:cubicBezTo>
                  <a:pt x="303686" y="171298"/>
                  <a:pt x="304800" y="162001"/>
                  <a:pt x="304800" y="152400"/>
                </a:cubicBezTo>
                <a:cubicBezTo>
                  <a:pt x="304800" y="128273"/>
                  <a:pt x="298694" y="105747"/>
                  <a:pt x="288693" y="85468"/>
                </a:cubicBezTo>
                <a:close/>
              </a:path>
              <a:path w="304800" h="304800">
                <a:moveTo>
                  <a:pt x="200549" y="145161"/>
                </a:moveTo>
                <a:lnTo>
                  <a:pt x="278682" y="67066"/>
                </a:lnTo>
                <a:cubicBezTo>
                  <a:pt x="260080" y="39643"/>
                  <a:pt x="232543" y="19241"/>
                  <a:pt x="200549" y="8525"/>
                </a:cubicBezTo>
                <a:lnTo>
                  <a:pt x="200549" y="145161"/>
                </a:lnTo>
                <a:close/>
              </a:path>
              <a:path w="304800" h="304800">
                <a:moveTo>
                  <a:pt x="159525" y="200549"/>
                </a:moveTo>
                <a:lnTo>
                  <a:pt x="237677" y="278721"/>
                </a:lnTo>
                <a:cubicBezTo>
                  <a:pt x="265138" y="260156"/>
                  <a:pt x="285560" y="232581"/>
                  <a:pt x="296275" y="200549"/>
                </a:cubicBezTo>
                <a:lnTo>
                  <a:pt x="159525" y="200549"/>
                </a:lnTo>
                <a:close/>
              </a:path>
              <a:path w="304800" h="304800">
                <a:moveTo>
                  <a:pt x="180432" y="111862"/>
                </a:moveTo>
                <a:lnTo>
                  <a:pt x="180432" y="2829"/>
                </a:lnTo>
                <a:cubicBezTo>
                  <a:pt x="171317" y="1133"/>
                  <a:pt x="162001" y="0"/>
                  <a:pt x="152400" y="0"/>
                </a:cubicBezTo>
                <a:cubicBezTo>
                  <a:pt x="128064" y="0"/>
                  <a:pt x="105366" y="6229"/>
                  <a:pt x="84963" y="16393"/>
                </a:cubicBezTo>
                <a:lnTo>
                  <a:pt x="180432" y="111862"/>
                </a:lnTo>
                <a:close/>
              </a:path>
              <a:path w="304800" h="304800">
                <a:moveTo>
                  <a:pt x="124368" y="193853"/>
                </a:moveTo>
                <a:lnTo>
                  <a:pt x="124368" y="301981"/>
                </a:lnTo>
                <a:cubicBezTo>
                  <a:pt x="133483" y="303686"/>
                  <a:pt x="142799" y="304800"/>
                  <a:pt x="152400" y="304800"/>
                </a:cubicBezTo>
                <a:cubicBezTo>
                  <a:pt x="176508" y="304800"/>
                  <a:pt x="198987" y="298694"/>
                  <a:pt x="219266" y="288722"/>
                </a:cubicBezTo>
                <a:lnTo>
                  <a:pt x="124368" y="193853"/>
                </a:lnTo>
                <a:close/>
              </a:path>
              <a:path w="304800" h="304800">
                <a:moveTo>
                  <a:pt x="104232" y="159763"/>
                </a:moveTo>
                <a:lnTo>
                  <a:pt x="26194" y="237792"/>
                </a:lnTo>
                <a:cubicBezTo>
                  <a:pt x="44758" y="265176"/>
                  <a:pt x="72276" y="285569"/>
                  <a:pt x="104232" y="296285"/>
                </a:cubicBezTo>
                <a:lnTo>
                  <a:pt x="104232" y="159763"/>
                </a:lnTo>
                <a:close/>
              </a:path>
              <a:path w="304800" h="304800">
                <a:moveTo>
                  <a:pt x="2829" y="124368"/>
                </a:moveTo>
                <a:cubicBezTo>
                  <a:pt x="1133" y="133483"/>
                  <a:pt x="0" y="142799"/>
                  <a:pt x="0" y="152400"/>
                </a:cubicBezTo>
                <a:cubicBezTo>
                  <a:pt x="0" y="176584"/>
                  <a:pt x="6144" y="199130"/>
                  <a:pt x="16145" y="219408"/>
                </a:cubicBezTo>
                <a:lnTo>
                  <a:pt x="111195" y="124358"/>
                </a:lnTo>
                <a:lnTo>
                  <a:pt x="2829" y="124358"/>
                </a:lnTo>
                <a:close/>
              </a:path>
              <a:path w="304800" h="304800">
                <a:moveTo>
                  <a:pt x="66637" y="26489"/>
                </a:moveTo>
                <a:cubicBezTo>
                  <a:pt x="39443" y="45053"/>
                  <a:pt x="19183" y="72428"/>
                  <a:pt x="8525" y="104232"/>
                </a:cubicBezTo>
                <a:lnTo>
                  <a:pt x="144389" y="104232"/>
                </a:lnTo>
                <a:lnTo>
                  <a:pt x="66637" y="26489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45" name="Freeform 9"/>
          <p:cNvSpPr/>
          <p:nvPr/>
        </p:nvSpPr>
        <p:spPr>
          <a:xfrm rot="0">
            <a:off x="2313495" y="3538302"/>
            <a:ext cx="323420" cy="32342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209550"/>
                </a:moveTo>
                <a:lnTo>
                  <a:pt x="152410" y="247650"/>
                </a:lnTo>
                <a:lnTo>
                  <a:pt x="304800" y="209550"/>
                </a:lnTo>
                <a:lnTo>
                  <a:pt x="304800" y="247650"/>
                </a:lnTo>
                <a:lnTo>
                  <a:pt x="152410" y="285750"/>
                </a:lnTo>
                <a:lnTo>
                  <a:pt x="0" y="247650"/>
                </a:lnTo>
                <a:close/>
              </a:path>
              <a:path w="304800" h="304800">
                <a:moveTo>
                  <a:pt x="0" y="133350"/>
                </a:moveTo>
                <a:lnTo>
                  <a:pt x="152410" y="171450"/>
                </a:lnTo>
                <a:lnTo>
                  <a:pt x="304800" y="133350"/>
                </a:lnTo>
                <a:lnTo>
                  <a:pt x="304800" y="171450"/>
                </a:lnTo>
                <a:lnTo>
                  <a:pt x="152410" y="209550"/>
                </a:lnTo>
                <a:lnTo>
                  <a:pt x="0" y="171450"/>
                </a:lnTo>
                <a:close/>
              </a:path>
              <a:path w="304800" h="304800">
                <a:moveTo>
                  <a:pt x="0" y="57150"/>
                </a:moveTo>
                <a:lnTo>
                  <a:pt x="152410" y="19050"/>
                </a:lnTo>
                <a:lnTo>
                  <a:pt x="304800" y="57150"/>
                </a:lnTo>
                <a:lnTo>
                  <a:pt x="304800" y="95250"/>
                </a:lnTo>
                <a:lnTo>
                  <a:pt x="152410" y="133350"/>
                </a:lnTo>
                <a:lnTo>
                  <a:pt x="0" y="95250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46" name="Freeform 10"/>
          <p:cNvSpPr/>
          <p:nvPr/>
        </p:nvSpPr>
        <p:spPr>
          <a:xfrm rot="0">
            <a:off x="2352110" y="2772317"/>
            <a:ext cx="246190" cy="24619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26463" y="0"/>
                </a:moveTo>
                <a:lnTo>
                  <a:pt x="0" y="0"/>
                </a:lnTo>
                <a:lnTo>
                  <a:pt x="0" y="126463"/>
                </a:lnTo>
                <a:lnTo>
                  <a:pt x="178298" y="304800"/>
                </a:lnTo>
                <a:lnTo>
                  <a:pt x="178298" y="178337"/>
                </a:lnTo>
                <a:lnTo>
                  <a:pt x="304800" y="178337"/>
                </a:lnTo>
                <a:lnTo>
                  <a:pt x="126463" y="0"/>
                </a:lnTo>
                <a:close/>
                <a:moveTo>
                  <a:pt x="69647" y="105928"/>
                </a:moveTo>
                <a:cubicBezTo>
                  <a:pt x="49625" y="105928"/>
                  <a:pt x="33404" y="89706"/>
                  <a:pt x="33404" y="69685"/>
                </a:cubicBezTo>
                <a:cubicBezTo>
                  <a:pt x="33404" y="49663"/>
                  <a:pt x="49625" y="33442"/>
                  <a:pt x="69647" y="33442"/>
                </a:cubicBezTo>
                <a:cubicBezTo>
                  <a:pt x="89668" y="33442"/>
                  <a:pt x="105889" y="49663"/>
                  <a:pt x="105889" y="69685"/>
                </a:cubicBezTo>
                <a:cubicBezTo>
                  <a:pt x="105889" y="89706"/>
                  <a:pt x="89668" y="105928"/>
                  <a:pt x="69647" y="105928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AutoShape 2"/>
          <p:cNvSpPr/>
          <p:nvPr/>
        </p:nvSpPr>
        <p:spPr>
          <a:xfrm rot="0">
            <a:off x="2969787" y="1990218"/>
            <a:ext cx="8743959" cy="3458629"/>
          </a:xfrm>
          <a:prstGeom prst="roundRect">
            <a:avLst>
              <a:gd name="adj" fmla="val 15487"/>
            </a:avLst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49" name="TextBox 3"/>
          <p:cNvSpPr txBox="true"/>
          <p:nvPr/>
        </p:nvSpPr>
        <p:spPr>
          <a:xfrm rot="0">
            <a:off x="476023" y="265328"/>
            <a:ext cx="8727915" cy="856184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对求职的“加分项”作用</a:t>
            </a:r>
            <a:endParaRPr/>
          </a:p>
        </p:txBody>
      </p:sp>
      <p:sp>
        <p:nvSpPr>
          <p:cNvPr id="50" name="Freeform 4"/>
          <p:cNvSpPr/>
          <p:nvPr/>
        </p:nvSpPr>
        <p:spPr>
          <a:xfrm rot="0">
            <a:off x="793990" y="3864619"/>
            <a:ext cx="1878494" cy="1878493"/>
          </a:xfrm>
          <a:custGeom>
            <a:avLst/>
            <a:gdLst/>
            <a:ahLst/>
            <a:cxnLst/>
            <a:rect l="l" t="t" r="r" b="b"/>
            <a:pathLst>
              <a:path w="1878494" h="1878493">
                <a:moveTo>
                  <a:pt x="0" y="939246"/>
                </a:moveTo>
                <a:cubicBezTo>
                  <a:pt x="0" y="420515"/>
                  <a:pt x="420515" y="0"/>
                  <a:pt x="939247" y="0"/>
                </a:cubicBezTo>
                <a:quadBezTo>
                  <a:pt x="1408871" y="0"/>
                  <a:pt x="1878494" y="0"/>
                </a:quadBezTo>
                <a:quadBezTo>
                  <a:pt x="1878494" y="469623"/>
                  <a:pt x="1878494" y="939246"/>
                </a:quadBezTo>
                <a:cubicBezTo>
                  <a:pt x="1878494" y="1457978"/>
                  <a:pt x="1457979" y="1878493"/>
                  <a:pt x="939247" y="1878493"/>
                </a:cubicBezTo>
                <a:cubicBezTo>
                  <a:pt x="420515" y="1878493"/>
                  <a:pt x="0" y="1457978"/>
                  <a:pt x="0" y="939247"/>
                </a:cubicBezTo>
              </a:path>
            </a:pathLst>
          </a:custGeom>
          <a:solidFill>
            <a:schemeClr val="accent1">
              <a:alpha val="100000"/>
            </a:schemeClr>
          </a:solidFill>
          <a:ln/>
        </p:spPr>
        <p:txBody>
          <a:bodyPr vert="horz" wrap="square" lIns="91440" tIns="45720" rIns="91440" bIns="45720" rtlCol="false" anchor="ctr" anchorCtr="false">
            <a:noAutofit/>
          </a:bodyPr>
          <a:lstStyle/>
          <a:p>
            <a:pPr algn="ctr">
              <a:defRPr/>
            </a:pPr>
            <a:endParaRPr lang="en-US" sz="1100"/>
          </a:p>
        </p:txBody>
      </p:sp>
      <p:sp>
        <p:nvSpPr>
          <p:cNvPr id="51" name="Freeform 5"/>
          <p:cNvSpPr/>
          <p:nvPr/>
        </p:nvSpPr>
        <p:spPr>
          <a:xfrm rot="0" flipV="true">
            <a:off x="793990" y="1659186"/>
            <a:ext cx="1878494" cy="1878493"/>
          </a:xfrm>
          <a:custGeom>
            <a:avLst/>
            <a:gdLst/>
            <a:ahLst/>
            <a:cxnLst/>
            <a:rect l="l" t="t" r="r" b="b"/>
            <a:pathLst>
              <a:path w="1878494" h="1878493">
                <a:moveTo>
                  <a:pt x="0" y="939246"/>
                </a:moveTo>
                <a:cubicBezTo>
                  <a:pt x="0" y="420515"/>
                  <a:pt x="420515" y="0"/>
                  <a:pt x="939247" y="0"/>
                </a:cubicBezTo>
                <a:quadBezTo>
                  <a:pt x="1408871" y="0"/>
                  <a:pt x="1878494" y="0"/>
                </a:quadBezTo>
                <a:quadBezTo>
                  <a:pt x="1878494" y="469623"/>
                  <a:pt x="1878494" y="939246"/>
                </a:quadBezTo>
                <a:cubicBezTo>
                  <a:pt x="1878494" y="1457978"/>
                  <a:pt x="1457979" y="1878493"/>
                  <a:pt x="939247" y="1878493"/>
                </a:cubicBezTo>
                <a:cubicBezTo>
                  <a:pt x="420515" y="1878493"/>
                  <a:pt x="0" y="1457978"/>
                  <a:pt x="0" y="939247"/>
                </a:cubicBezTo>
              </a:path>
            </a:pathLst>
          </a:custGeom>
          <a:solidFill>
            <a:schemeClr val="accent1">
              <a:alpha val="100000"/>
            </a:schemeClr>
          </a:solidFill>
          <a:ln/>
        </p:spPr>
        <p:txBody>
          <a:bodyPr vert="horz" wrap="square" lIns="91440" tIns="45720" rIns="91440" bIns="45720" rtlCol="false" anchor="ctr" anchorCtr="false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52" name="Freeform 6"/>
          <p:cNvSpPr/>
          <p:nvPr/>
        </p:nvSpPr>
        <p:spPr>
          <a:xfrm rot="0" flipH="true">
            <a:off x="2969787" y="3864619"/>
            <a:ext cx="1878494" cy="1878493"/>
          </a:xfrm>
          <a:custGeom>
            <a:avLst/>
            <a:gdLst/>
            <a:ahLst/>
            <a:cxnLst/>
            <a:rect l="l" t="t" r="r" b="b"/>
            <a:pathLst>
              <a:path w="1878494" h="1878493">
                <a:moveTo>
                  <a:pt x="0" y="939246"/>
                </a:moveTo>
                <a:cubicBezTo>
                  <a:pt x="0" y="420515"/>
                  <a:pt x="420515" y="0"/>
                  <a:pt x="939247" y="0"/>
                </a:cubicBezTo>
                <a:quadBezTo>
                  <a:pt x="1408871" y="0"/>
                  <a:pt x="1878494" y="0"/>
                </a:quadBezTo>
                <a:quadBezTo>
                  <a:pt x="1878494" y="469623"/>
                  <a:pt x="1878494" y="939246"/>
                </a:quadBezTo>
                <a:cubicBezTo>
                  <a:pt x="1878494" y="1457978"/>
                  <a:pt x="1457979" y="1878493"/>
                  <a:pt x="939247" y="1878493"/>
                </a:cubicBezTo>
                <a:cubicBezTo>
                  <a:pt x="420515" y="1878493"/>
                  <a:pt x="0" y="1457978"/>
                  <a:pt x="0" y="939247"/>
                </a:cubicBezTo>
              </a:path>
            </a:pathLst>
          </a:custGeom>
          <a:solidFill>
            <a:schemeClr val="accent1">
              <a:alpha val="100000"/>
            </a:schemeClr>
          </a:solidFill>
          <a:ln/>
        </p:spPr>
        <p:txBody>
          <a:bodyPr vert="horz" wrap="square" lIns="91440" tIns="45720" rIns="91440" bIns="45720" rtlCol="false" anchor="ctr" anchorCtr="false">
            <a:noAutofit/>
          </a:bodyPr>
          <a:lstStyle/>
          <a:p>
            <a:pPr algn="ctr">
              <a:defRPr/>
            </a:pPr>
            <a:endParaRPr lang="en-US" sz="1100"/>
          </a:p>
        </p:txBody>
      </p:sp>
      <p:sp>
        <p:nvSpPr>
          <p:cNvPr id="53" name="Freeform 7"/>
          <p:cNvSpPr/>
          <p:nvPr/>
        </p:nvSpPr>
        <p:spPr>
          <a:xfrm rot="0" flipH="true" flipV="true">
            <a:off x="2969787" y="1659186"/>
            <a:ext cx="1878494" cy="1878493"/>
          </a:xfrm>
          <a:custGeom>
            <a:avLst/>
            <a:gdLst/>
            <a:ahLst/>
            <a:cxnLst/>
            <a:rect l="l" t="t" r="r" b="b"/>
            <a:pathLst>
              <a:path w="1878494" h="1878493">
                <a:moveTo>
                  <a:pt x="0" y="939246"/>
                </a:moveTo>
                <a:cubicBezTo>
                  <a:pt x="0" y="420515"/>
                  <a:pt x="420515" y="0"/>
                  <a:pt x="939247" y="0"/>
                </a:cubicBezTo>
                <a:quadBezTo>
                  <a:pt x="1408871" y="0"/>
                  <a:pt x="1878494" y="0"/>
                </a:quadBezTo>
                <a:quadBezTo>
                  <a:pt x="1878494" y="469623"/>
                  <a:pt x="1878494" y="939246"/>
                </a:quadBezTo>
                <a:cubicBezTo>
                  <a:pt x="1878494" y="1457978"/>
                  <a:pt x="1457979" y="1878493"/>
                  <a:pt x="939247" y="1878493"/>
                </a:cubicBezTo>
                <a:cubicBezTo>
                  <a:pt x="420515" y="1878493"/>
                  <a:pt x="0" y="1457978"/>
                  <a:pt x="0" y="939247"/>
                </a:cubicBezTo>
              </a:path>
            </a:pathLst>
          </a:custGeom>
          <a:solidFill>
            <a:schemeClr val="accent1">
              <a:alpha val="100000"/>
            </a:schemeClr>
          </a:solidFill>
          <a:ln/>
        </p:spPr>
        <p:txBody>
          <a:bodyPr vert="horz" wrap="square" lIns="91440" tIns="45720" rIns="91440" bIns="45720" rtlCol="false" anchor="ctr" anchorCtr="false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54" name="Freeform 8"/>
          <p:cNvSpPr/>
          <p:nvPr/>
        </p:nvSpPr>
        <p:spPr>
          <a:xfrm rot="0">
            <a:off x="1198207" y="3857006"/>
            <a:ext cx="1489540" cy="1489540"/>
          </a:xfrm>
          <a:custGeom>
            <a:avLst/>
            <a:gdLst/>
            <a:ahLst/>
            <a:cxnLst/>
            <a:rect l="l" t="t" r="r" b="b"/>
            <a:pathLst>
              <a:path w="1489540" h="1489540">
                <a:moveTo>
                  <a:pt x="0" y="744770"/>
                </a:moveTo>
                <a:cubicBezTo>
                  <a:pt x="0" y="333445"/>
                  <a:pt x="333445" y="0"/>
                  <a:pt x="744770" y="0"/>
                </a:cubicBezTo>
                <a:quadBezTo>
                  <a:pt x="1117155" y="0"/>
                  <a:pt x="1489540" y="0"/>
                </a:quadBezTo>
                <a:quadBezTo>
                  <a:pt x="1489540" y="372385"/>
                  <a:pt x="1489540" y="744770"/>
                </a:quadBezTo>
                <a:cubicBezTo>
                  <a:pt x="1489540" y="1156095"/>
                  <a:pt x="1156095" y="1489540"/>
                  <a:pt x="744770" y="1489540"/>
                </a:cubicBezTo>
                <a:cubicBezTo>
                  <a:pt x="333445" y="1489540"/>
                  <a:pt x="0" y="1156095"/>
                  <a:pt x="0" y="744770"/>
                </a:cubicBezTo>
              </a:path>
            </a:pathLst>
          </a:custGeom>
          <a:solidFill>
            <a:srgbClr val="FFFFFF">
              <a:alpha val="20000"/>
            </a:srgbClr>
          </a:solidFill>
          <a:ln/>
          <a:effectLst>
            <a:outerShdw blurRad="381000" dist="190500" dir="5400000">
              <a:schemeClr val="accent1">
                <a:alpha val="30000"/>
              </a:schemeClr>
            </a:outerShdw>
          </a:effectLst>
        </p:spPr>
        <p:txBody>
          <a:bodyPr/>
          <a:p>
            <a:pPr/>
            <a:endParaRPr/>
          </a:p>
        </p:txBody>
      </p:sp>
      <p:sp>
        <p:nvSpPr>
          <p:cNvPr id="55" name="Freeform 9"/>
          <p:cNvSpPr/>
          <p:nvPr/>
        </p:nvSpPr>
        <p:spPr>
          <a:xfrm rot="0" flipV="true">
            <a:off x="1198207" y="2064731"/>
            <a:ext cx="1489540" cy="1489540"/>
          </a:xfrm>
          <a:custGeom>
            <a:avLst/>
            <a:gdLst/>
            <a:ahLst/>
            <a:cxnLst/>
            <a:rect l="l" t="t" r="r" b="b"/>
            <a:pathLst>
              <a:path w="1489540" h="1489540">
                <a:moveTo>
                  <a:pt x="0" y="744770"/>
                </a:moveTo>
                <a:cubicBezTo>
                  <a:pt x="0" y="333445"/>
                  <a:pt x="333445" y="0"/>
                  <a:pt x="744770" y="0"/>
                </a:cubicBezTo>
                <a:quadBezTo>
                  <a:pt x="1117155" y="0"/>
                  <a:pt x="1489540" y="0"/>
                </a:quadBezTo>
                <a:quadBezTo>
                  <a:pt x="1489540" y="372385"/>
                  <a:pt x="1489540" y="744770"/>
                </a:quadBezTo>
                <a:cubicBezTo>
                  <a:pt x="1489540" y="1156095"/>
                  <a:pt x="1156095" y="1489540"/>
                  <a:pt x="744770" y="1489540"/>
                </a:cubicBezTo>
                <a:cubicBezTo>
                  <a:pt x="333445" y="1489540"/>
                  <a:pt x="0" y="1156095"/>
                  <a:pt x="0" y="744770"/>
                </a:cubicBezTo>
              </a:path>
            </a:pathLst>
          </a:custGeom>
          <a:solidFill>
            <a:srgbClr val="FFFFFF">
              <a:alpha val="20000"/>
            </a:srgbClr>
          </a:solidFill>
          <a:ln/>
          <a:effectLst>
            <a:outerShdw blurRad="381000" dist="190500" dir="5400000">
              <a:schemeClr val="accent2">
                <a:alpha val="30000"/>
              </a:schemeClr>
            </a:outerShdw>
          </a:effectLst>
        </p:spPr>
        <p:txBody>
          <a:bodyPr/>
          <a:p>
            <a:pPr/>
            <a:endParaRPr/>
          </a:p>
        </p:txBody>
      </p:sp>
      <p:sp>
        <p:nvSpPr>
          <p:cNvPr id="56" name="Freeform 10"/>
          <p:cNvSpPr/>
          <p:nvPr/>
        </p:nvSpPr>
        <p:spPr>
          <a:xfrm rot="0" flipH="true">
            <a:off x="2954524" y="3857006"/>
            <a:ext cx="1489540" cy="1489540"/>
          </a:xfrm>
          <a:custGeom>
            <a:avLst/>
            <a:gdLst/>
            <a:ahLst/>
            <a:cxnLst/>
            <a:rect l="l" t="t" r="r" b="b"/>
            <a:pathLst>
              <a:path w="1489540" h="1489540">
                <a:moveTo>
                  <a:pt x="0" y="744770"/>
                </a:moveTo>
                <a:cubicBezTo>
                  <a:pt x="0" y="333445"/>
                  <a:pt x="333445" y="0"/>
                  <a:pt x="744770" y="0"/>
                </a:cubicBezTo>
                <a:quadBezTo>
                  <a:pt x="1117155" y="0"/>
                  <a:pt x="1489540" y="0"/>
                </a:quadBezTo>
                <a:quadBezTo>
                  <a:pt x="1489540" y="372385"/>
                  <a:pt x="1489540" y="744770"/>
                </a:quadBezTo>
                <a:cubicBezTo>
                  <a:pt x="1489540" y="1156095"/>
                  <a:pt x="1156095" y="1489540"/>
                  <a:pt x="744770" y="1489540"/>
                </a:cubicBezTo>
                <a:cubicBezTo>
                  <a:pt x="333445" y="1489540"/>
                  <a:pt x="0" y="1156095"/>
                  <a:pt x="0" y="744770"/>
                </a:cubicBezTo>
              </a:path>
            </a:pathLst>
          </a:custGeom>
          <a:solidFill>
            <a:srgbClr val="FFFFFF">
              <a:alpha val="20000"/>
            </a:srgbClr>
          </a:solidFill>
          <a:ln/>
          <a:effectLst>
            <a:outerShdw blurRad="381000" dist="190500" dir="5400000">
              <a:schemeClr val="accent2">
                <a:alpha val="30000"/>
              </a:schemeClr>
            </a:outerShdw>
          </a:effectLst>
        </p:spPr>
        <p:txBody>
          <a:bodyPr/>
          <a:p>
            <a:pPr/>
            <a:endParaRPr/>
          </a:p>
        </p:txBody>
      </p:sp>
      <p:sp>
        <p:nvSpPr>
          <p:cNvPr id="57" name="Freeform 11"/>
          <p:cNvSpPr/>
          <p:nvPr/>
        </p:nvSpPr>
        <p:spPr>
          <a:xfrm rot="0" flipH="true" flipV="true">
            <a:off x="2954524" y="2064731"/>
            <a:ext cx="1489540" cy="1489540"/>
          </a:xfrm>
          <a:custGeom>
            <a:avLst/>
            <a:gdLst/>
            <a:ahLst/>
            <a:cxnLst/>
            <a:rect l="l" t="t" r="r" b="b"/>
            <a:pathLst>
              <a:path w="1489540" h="1489540">
                <a:moveTo>
                  <a:pt x="0" y="744770"/>
                </a:moveTo>
                <a:cubicBezTo>
                  <a:pt x="0" y="333445"/>
                  <a:pt x="333445" y="0"/>
                  <a:pt x="744770" y="0"/>
                </a:cubicBezTo>
                <a:quadBezTo>
                  <a:pt x="1117155" y="0"/>
                  <a:pt x="1489540" y="0"/>
                </a:quadBezTo>
                <a:quadBezTo>
                  <a:pt x="1489540" y="372385"/>
                  <a:pt x="1489540" y="744770"/>
                </a:quadBezTo>
                <a:cubicBezTo>
                  <a:pt x="1489540" y="1156095"/>
                  <a:pt x="1156095" y="1489540"/>
                  <a:pt x="744770" y="1489540"/>
                </a:cubicBezTo>
                <a:cubicBezTo>
                  <a:pt x="333445" y="1489540"/>
                  <a:pt x="0" y="1156095"/>
                  <a:pt x="0" y="744770"/>
                </a:cubicBezTo>
              </a:path>
            </a:pathLst>
          </a:custGeom>
          <a:solidFill>
            <a:srgbClr val="FFFFFF">
              <a:alpha val="19000"/>
            </a:srgbClr>
          </a:solidFill>
          <a:ln/>
          <a:effectLst>
            <a:outerShdw blurRad="381000" dist="190500" dir="5400000">
              <a:schemeClr val="accent1">
                <a:alpha val="30000"/>
              </a:schemeClr>
            </a:outerShdw>
          </a:effectLst>
        </p:spPr>
        <p:txBody>
          <a:bodyPr/>
          <a:p>
            <a:pPr/>
            <a:endParaRPr/>
          </a:p>
        </p:txBody>
      </p:sp>
      <p:sp>
        <p:nvSpPr>
          <p:cNvPr id="58" name="AutoShape 12"/>
          <p:cNvSpPr/>
          <p:nvPr/>
        </p:nvSpPr>
        <p:spPr>
          <a:xfrm rot="0">
            <a:off x="2358946" y="3213378"/>
            <a:ext cx="897796" cy="897796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59" name="TextBox 13"/>
          <p:cNvSpPr txBox="true"/>
          <p:nvPr/>
        </p:nvSpPr>
        <p:spPr>
          <a:xfrm rot="0">
            <a:off x="5307201" y="2209275"/>
            <a:ext cx="5769782" cy="3020517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t" anchorCtr="false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简历筛选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帮HR快速识别能力，避免“简历造假”尴尬</a:t>
            </a:r>
            <a:endParaRPr/>
          </a:p>
          <a:p>
            <a:pPr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面试亮点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认证可作为话题，体现主动性与能力</a:t>
            </a:r>
            <a:endParaRPr/>
          </a:p>
          <a:p>
            <a:pPr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实习优势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低年级拿入门认证，易获大厂实习</a:t>
            </a:r>
            <a:endParaRPr/>
          </a:p>
          <a:p>
            <a:pPr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跨专业助力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弥补专业劣势，提供硬能力证明</a:t>
            </a:r>
            <a:endParaRPr/>
          </a:p>
        </p:txBody>
      </p:sp>
      <p:sp>
        <p:nvSpPr>
          <p:cNvPr id="60" name="Freeform 14"/>
          <p:cNvSpPr/>
          <p:nvPr/>
        </p:nvSpPr>
        <p:spPr>
          <a:xfrm rot="0">
            <a:off x="2646134" y="3500566"/>
            <a:ext cx="323420" cy="32342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88693" y="85468"/>
                </a:moveTo>
                <a:lnTo>
                  <a:pt x="193700" y="180461"/>
                </a:lnTo>
                <a:lnTo>
                  <a:pt x="301971" y="180461"/>
                </a:lnTo>
                <a:cubicBezTo>
                  <a:pt x="303686" y="171298"/>
                  <a:pt x="304800" y="162001"/>
                  <a:pt x="304800" y="152400"/>
                </a:cubicBezTo>
                <a:cubicBezTo>
                  <a:pt x="304800" y="128273"/>
                  <a:pt x="298694" y="105747"/>
                  <a:pt x="288693" y="85468"/>
                </a:cubicBezTo>
                <a:close/>
              </a:path>
              <a:path w="304800" h="304800">
                <a:moveTo>
                  <a:pt x="200549" y="145161"/>
                </a:moveTo>
                <a:lnTo>
                  <a:pt x="278682" y="67066"/>
                </a:lnTo>
                <a:cubicBezTo>
                  <a:pt x="260080" y="39643"/>
                  <a:pt x="232543" y="19241"/>
                  <a:pt x="200549" y="8525"/>
                </a:cubicBezTo>
                <a:lnTo>
                  <a:pt x="200549" y="145161"/>
                </a:lnTo>
                <a:close/>
              </a:path>
              <a:path w="304800" h="304800">
                <a:moveTo>
                  <a:pt x="159525" y="200549"/>
                </a:moveTo>
                <a:lnTo>
                  <a:pt x="237677" y="278721"/>
                </a:lnTo>
                <a:cubicBezTo>
                  <a:pt x="265138" y="260156"/>
                  <a:pt x="285560" y="232581"/>
                  <a:pt x="296275" y="200549"/>
                </a:cubicBezTo>
                <a:lnTo>
                  <a:pt x="159525" y="200549"/>
                </a:lnTo>
                <a:close/>
              </a:path>
              <a:path w="304800" h="304800">
                <a:moveTo>
                  <a:pt x="180432" y="111862"/>
                </a:moveTo>
                <a:lnTo>
                  <a:pt x="180432" y="2829"/>
                </a:lnTo>
                <a:cubicBezTo>
                  <a:pt x="171317" y="1133"/>
                  <a:pt x="162001" y="0"/>
                  <a:pt x="152400" y="0"/>
                </a:cubicBezTo>
                <a:cubicBezTo>
                  <a:pt x="128064" y="0"/>
                  <a:pt x="105366" y="6229"/>
                  <a:pt x="84963" y="16393"/>
                </a:cubicBezTo>
                <a:lnTo>
                  <a:pt x="180432" y="111862"/>
                </a:lnTo>
                <a:close/>
              </a:path>
              <a:path w="304800" h="304800">
                <a:moveTo>
                  <a:pt x="124368" y="193853"/>
                </a:moveTo>
                <a:lnTo>
                  <a:pt x="124368" y="301981"/>
                </a:lnTo>
                <a:cubicBezTo>
                  <a:pt x="133483" y="303686"/>
                  <a:pt x="142799" y="304800"/>
                  <a:pt x="152400" y="304800"/>
                </a:cubicBezTo>
                <a:cubicBezTo>
                  <a:pt x="176508" y="304800"/>
                  <a:pt x="198987" y="298694"/>
                  <a:pt x="219266" y="288722"/>
                </a:cubicBezTo>
                <a:lnTo>
                  <a:pt x="124368" y="193853"/>
                </a:lnTo>
                <a:close/>
              </a:path>
              <a:path w="304800" h="304800">
                <a:moveTo>
                  <a:pt x="104232" y="159763"/>
                </a:moveTo>
                <a:lnTo>
                  <a:pt x="26194" y="237792"/>
                </a:lnTo>
                <a:cubicBezTo>
                  <a:pt x="44758" y="265176"/>
                  <a:pt x="72276" y="285569"/>
                  <a:pt x="104232" y="296285"/>
                </a:cubicBezTo>
                <a:lnTo>
                  <a:pt x="104232" y="159763"/>
                </a:lnTo>
                <a:close/>
              </a:path>
              <a:path w="304800" h="304800">
                <a:moveTo>
                  <a:pt x="2829" y="124368"/>
                </a:moveTo>
                <a:cubicBezTo>
                  <a:pt x="1133" y="133483"/>
                  <a:pt x="0" y="142799"/>
                  <a:pt x="0" y="152400"/>
                </a:cubicBezTo>
                <a:cubicBezTo>
                  <a:pt x="0" y="176584"/>
                  <a:pt x="6144" y="199130"/>
                  <a:pt x="16145" y="219408"/>
                </a:cubicBezTo>
                <a:lnTo>
                  <a:pt x="111195" y="124358"/>
                </a:lnTo>
                <a:lnTo>
                  <a:pt x="2829" y="124358"/>
                </a:lnTo>
                <a:close/>
              </a:path>
              <a:path w="304800" h="304800">
                <a:moveTo>
                  <a:pt x="66637" y="26489"/>
                </a:moveTo>
                <a:cubicBezTo>
                  <a:pt x="39443" y="45053"/>
                  <a:pt x="19183" y="72428"/>
                  <a:pt x="8525" y="104232"/>
                </a:cubicBezTo>
                <a:lnTo>
                  <a:pt x="144389" y="104232"/>
                </a:lnTo>
                <a:lnTo>
                  <a:pt x="66637" y="26489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61" name="Freeform 15"/>
          <p:cNvSpPr/>
          <p:nvPr/>
        </p:nvSpPr>
        <p:spPr>
          <a:xfrm rot="0">
            <a:off x="1750443" y="2616967"/>
            <a:ext cx="385067" cy="385067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362" y="147228"/>
                </a:moveTo>
                <a:lnTo>
                  <a:pt x="304800" y="75419"/>
                </a:lnTo>
                <a:lnTo>
                  <a:pt x="304800" y="38100"/>
                </a:lnTo>
                <a:lnTo>
                  <a:pt x="0" y="38100"/>
                </a:lnTo>
                <a:lnTo>
                  <a:pt x="0" y="75305"/>
                </a:lnTo>
                <a:close/>
              </a:path>
              <a:path w="304800" h="304800">
                <a:moveTo>
                  <a:pt x="152438" y="189347"/>
                </a:moveTo>
                <a:lnTo>
                  <a:pt x="0" y="117348"/>
                </a:lnTo>
                <a:lnTo>
                  <a:pt x="0" y="266700"/>
                </a:lnTo>
                <a:lnTo>
                  <a:pt x="304800" y="266700"/>
                </a:lnTo>
                <a:lnTo>
                  <a:pt x="304800" y="117577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62" name="Freeform 16"/>
          <p:cNvSpPr/>
          <p:nvPr/>
        </p:nvSpPr>
        <p:spPr>
          <a:xfrm rot="0">
            <a:off x="3506760" y="4409242"/>
            <a:ext cx="385067" cy="385067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362" y="147228"/>
                </a:moveTo>
                <a:lnTo>
                  <a:pt x="304800" y="75419"/>
                </a:lnTo>
                <a:lnTo>
                  <a:pt x="304800" y="38100"/>
                </a:lnTo>
                <a:lnTo>
                  <a:pt x="0" y="38100"/>
                </a:lnTo>
                <a:lnTo>
                  <a:pt x="0" y="75305"/>
                </a:lnTo>
                <a:close/>
              </a:path>
              <a:path w="304800" h="304800">
                <a:moveTo>
                  <a:pt x="152438" y="189347"/>
                </a:moveTo>
                <a:lnTo>
                  <a:pt x="0" y="117348"/>
                </a:lnTo>
                <a:lnTo>
                  <a:pt x="0" y="266700"/>
                </a:lnTo>
                <a:lnTo>
                  <a:pt x="304800" y="266700"/>
                </a:lnTo>
                <a:lnTo>
                  <a:pt x="304800" y="117577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63" name="Freeform 17"/>
          <p:cNvSpPr/>
          <p:nvPr/>
        </p:nvSpPr>
        <p:spPr>
          <a:xfrm rot="0">
            <a:off x="3529267" y="2639474"/>
            <a:ext cx="340054" cy="340054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6843" y="182880"/>
                </a:moveTo>
                <a:lnTo>
                  <a:pt x="30480" y="182880"/>
                </a:lnTo>
                <a:lnTo>
                  <a:pt x="30480" y="304800"/>
                </a:lnTo>
                <a:lnTo>
                  <a:pt x="0" y="304800"/>
                </a:lnTo>
                <a:lnTo>
                  <a:pt x="0" y="0"/>
                </a:lnTo>
                <a:lnTo>
                  <a:pt x="182880" y="0"/>
                </a:lnTo>
                <a:lnTo>
                  <a:pt x="187957" y="30480"/>
                </a:lnTo>
                <a:lnTo>
                  <a:pt x="304800" y="30480"/>
                </a:lnTo>
                <a:lnTo>
                  <a:pt x="259080" y="121920"/>
                </a:lnTo>
                <a:lnTo>
                  <a:pt x="304800" y="213360"/>
                </a:lnTo>
                <a:lnTo>
                  <a:pt x="121920" y="213360"/>
                </a:lnTo>
                <a:lnTo>
                  <a:pt x="116843" y="182880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64" name="Freeform 18"/>
          <p:cNvSpPr/>
          <p:nvPr/>
        </p:nvSpPr>
        <p:spPr>
          <a:xfrm rot="0">
            <a:off x="1772950" y="4431749"/>
            <a:ext cx="340054" cy="340054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6843" y="182880"/>
                </a:moveTo>
                <a:lnTo>
                  <a:pt x="30480" y="182880"/>
                </a:lnTo>
                <a:lnTo>
                  <a:pt x="30480" y="304800"/>
                </a:lnTo>
                <a:lnTo>
                  <a:pt x="0" y="304800"/>
                </a:lnTo>
                <a:lnTo>
                  <a:pt x="0" y="0"/>
                </a:lnTo>
                <a:lnTo>
                  <a:pt x="182880" y="0"/>
                </a:lnTo>
                <a:lnTo>
                  <a:pt x="187957" y="30480"/>
                </a:lnTo>
                <a:lnTo>
                  <a:pt x="304800" y="30480"/>
                </a:lnTo>
                <a:lnTo>
                  <a:pt x="259080" y="121920"/>
                </a:lnTo>
                <a:lnTo>
                  <a:pt x="304800" y="213360"/>
                </a:lnTo>
                <a:lnTo>
                  <a:pt x="121920" y="213360"/>
                </a:lnTo>
                <a:lnTo>
                  <a:pt x="116843" y="182880"/>
                </a:ln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2"/>
          <p:cNvSpPr txBox="true"/>
          <p:nvPr/>
        </p:nvSpPr>
        <p:spPr>
          <a:xfrm rot="0">
            <a:off x="1737670" y="2490956"/>
            <a:ext cx="9356207" cy="3050913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GPA优先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认证是加分项，非替代项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精准选择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按目标岗位挑1-2个认证深耕，拒绝盲目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结合项目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认证+实战（如Kaggle）竞争力更强</a:t>
            </a:r>
            <a:endParaRPr/>
          </a:p>
        </p:txBody>
      </p:sp>
      <p:sp>
        <p:nvSpPr>
          <p:cNvPr id="67" name="TextBox 3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避坑提醒：认证不是“万能药”</a:t>
            </a:r>
            <a:endParaRPr/>
          </a:p>
        </p:txBody>
      </p:sp>
      <p:sp>
        <p:nvSpPr>
          <p:cNvPr id="68" name="TextBox 4"/>
          <p:cNvSpPr txBox="true"/>
          <p:nvPr/>
        </p:nvSpPr>
        <p:spPr>
          <a:xfrm rot="0">
            <a:off x="602667" y="1407650"/>
            <a:ext cx="982980" cy="257746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15000">
                <a:solidFill>
                  <a:schemeClr val="dk1">
                    <a:alpha val="13000"/>
                  </a:schemeClr>
                </a:solidFill>
                <a:latin typeface="Helvetica"/>
                <a:ea typeface="Helvetica"/>
                <a:cs typeface="Helvetica"/>
              </a:rPr>
              <a:t>“</a:t>
            </a:r>
            <a:endParaRPr/>
          </a:p>
        </p:txBody>
      </p:sp>
      <p:sp>
        <p:nvSpPr>
          <p:cNvPr id="69" name="AutoShape 5"/>
          <p:cNvSpPr/>
          <p:nvPr/>
        </p:nvSpPr>
        <p:spPr>
          <a:xfrm rot="0">
            <a:off x="8096185" y="5899917"/>
            <a:ext cx="3178667" cy="128000"/>
          </a:xfrm>
          <a:prstGeom prst="rect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/>
          <p:cNvPicPr>
            <a:picLocks noChangeAspect="true"/>
          </p:cNvPicPr>
          <p:nvPr/>
        </p:nvPicPr>
        <p:blipFill>
          <a:blip r:embed="rId2"/>
          <a:srcRect l="58572"/>
          <a:stretch>
            <a:fillRect/>
          </a:stretch>
        </p:blipFill>
        <p:spPr>
          <a:xfrm rot="16200000" flipH="true">
            <a:off x="2664546" y="-2664548"/>
            <a:ext cx="6862906" cy="12192002"/>
          </a:xfrm>
          <a:prstGeom prst="rect">
            <a:avLst/>
          </a:prstGeom>
        </p:spPr>
      </p:pic>
      <p:sp>
        <p:nvSpPr>
          <p:cNvPr id="72" name="TextBox 3"/>
          <p:cNvSpPr txBox="true"/>
          <p:nvPr/>
        </p:nvSpPr>
        <p:spPr>
          <a:xfrm rot="0">
            <a:off x="4434917" y="1215462"/>
            <a:ext cx="3326130" cy="2225040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800" b="true">
                <a:ln w="9525">
                  <a:solidFill>
                    <a:srgbClr val="55819A">
                      <a:alpha val="100000"/>
                    </a:srgbClr>
                  </a:solidFill>
                  <a:prstDash val="solid"/>
                </a:ln>
                <a:solidFill>
                  <a:srgbClr val="DBF1FF">
                    <a:alpha val="100000"/>
                  </a:srgbClr>
                </a:solidFill>
                <a:effectLst>
                  <a:outerShdw blurRad="0" dist="38100" dir="2700000">
                    <a:srgbClr val="B3CEE1">
                      <a:alpha val="100000"/>
                    </a:srgbClr>
                  </a:outerShdw>
                </a:effectLst>
                <a:latin typeface="Noto Sans SC"/>
                <a:ea typeface="Noto Sans SC"/>
                <a:cs typeface="Noto Sans SC"/>
              </a:rPr>
              <a:t>05</a:t>
            </a:r>
            <a:endParaRPr/>
          </a:p>
        </p:txBody>
      </p:sp>
      <p:sp>
        <p:nvSpPr>
          <p:cNvPr id="73" name="TextBox 4"/>
          <p:cNvSpPr txBox="true"/>
          <p:nvPr/>
        </p:nvSpPr>
        <p:spPr>
          <a:xfrm rot="0">
            <a:off x="2402697" y="3053220"/>
            <a:ext cx="7386604" cy="132343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第五部分：行动指南——大三学生如何规划认证备考？</a:t>
            </a:r>
            <a:endParaRPr/>
          </a:p>
        </p:txBody>
      </p:sp>
      <p:sp>
        <p:nvSpPr>
          <p:cNvPr id="74" name="AutoShape 5"/>
          <p:cNvSpPr/>
          <p:nvPr/>
        </p:nvSpPr>
        <p:spPr>
          <a:xfrm rot="0">
            <a:off x="3638682" y="4237117"/>
            <a:ext cx="4162095" cy="461673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noAutofit/>
          </a:bodyPr>
          <a:lstStyle/>
          <a:p>
            <a:pPr algn="ctr">
              <a:defRPr/>
            </a:pPr>
            <a:endParaRPr lang="en-US" sz="1100"/>
          </a:p>
          <a:p>
            <a:pPr algn="ctr"/>
            <a:endParaRPr/>
          </a:p>
        </p:txBody>
      </p:sp>
      <p:pic>
        <p:nvPicPr>
          <p:cNvPr id="75" name="Picture 6"/>
          <p:cNvPicPr>
            <a:picLocks noChangeAspect="true"/>
          </p:cNvPicPr>
          <p:nvPr/>
        </p:nvPicPr>
        <p:blipFill>
          <a:blip r:embed="rId3"/>
          <a:srcRect l="49954" t="56644" r="31494"/>
          <a:stretch>
            <a:fillRect/>
          </a:stretch>
        </p:blipFill>
        <p:spPr>
          <a:xfrm rot="0">
            <a:off x="5092971" y="765054"/>
            <a:ext cx="1072055" cy="18790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AutoShape 2"/>
          <p:cNvSpPr/>
          <p:nvPr/>
        </p:nvSpPr>
        <p:spPr>
          <a:xfrm rot="0">
            <a:off x="945968" y="2476203"/>
            <a:ext cx="10259690" cy="2946620"/>
          </a:xfrm>
          <a:prstGeom prst="rect">
            <a:avLst/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  <p:txBody>
          <a:bodyPr/>
          <a:p>
            <a:pPr/>
            <a:endParaRPr/>
          </a:p>
        </p:txBody>
      </p:sp>
      <p:sp>
        <p:nvSpPr>
          <p:cNvPr id="78" name="TextBox 3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明确方向：先定岗位，再选认证</a:t>
            </a:r>
            <a:endParaRPr/>
          </a:p>
        </p:txBody>
      </p:sp>
      <p:sp>
        <p:nvSpPr>
          <p:cNvPr id="79" name="TextBox 4"/>
          <p:cNvSpPr txBox="true"/>
          <p:nvPr/>
        </p:nvSpPr>
        <p:spPr>
          <a:xfrm rot="0">
            <a:off x="1399026" y="2911024"/>
            <a:ext cx="9353574" cy="2076978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算法岗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TensorFlow认证→华为HCIP-AI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产品/运营岗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百度飞桨应用认证→微软AI-900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国企/传统行业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华为HCIA-AI→国内官方认证</a:t>
            </a:r>
            <a:endParaRPr/>
          </a:p>
        </p:txBody>
      </p:sp>
      <p:sp>
        <p:nvSpPr>
          <p:cNvPr id="80" name="Freeform 5"/>
          <p:cNvSpPr/>
          <p:nvPr/>
        </p:nvSpPr>
        <p:spPr>
          <a:xfrm>
            <a:off x="711200" y="4330700"/>
            <a:ext cx="1168400" cy="1054100"/>
          </a:xfrm>
          <a:custGeom>
            <a:avLst/>
            <a:gdLst/>
            <a:ahLst/>
            <a:cxnLst/>
            <a:rect l="l" t="t" r="r" b="b"/>
            <a:pathLst>
              <a:path w="1168400" h="1054100">
                <a:moveTo>
                  <a:pt x="0" y="0"/>
                </a:moveTo>
                <a:lnTo>
                  <a:pt x="0" y="1054100"/>
                </a:lnTo>
                <a:lnTo>
                  <a:pt x="1168400" y="1054100"/>
                </a:lnTo>
              </a:path>
            </a:pathLst>
          </a:custGeom>
          <a:ln w="19050">
            <a:solidFill>
              <a:schemeClr val="accent1"/>
            </a:solidFill>
            <a:prstDash val="solid"/>
            <a:headEnd type="none"/>
            <a:tailEnd type="none"/>
          </a:ln>
        </p:spPr>
        <p:txBody>
          <a:bodyPr/>
          <a:p>
            <a:pPr/>
            <a:endParaRPr/>
          </a:p>
        </p:txBody>
      </p:sp>
      <p:sp>
        <p:nvSpPr>
          <p:cNvPr id="81" name="Freeform 6"/>
          <p:cNvSpPr/>
          <p:nvPr/>
        </p:nvSpPr>
        <p:spPr>
          <a:xfrm>
            <a:off x="9715500" y="4279900"/>
            <a:ext cx="1219200" cy="1117600"/>
          </a:xfrm>
          <a:custGeom>
            <a:avLst/>
            <a:gdLst/>
            <a:ahLst/>
            <a:cxnLst/>
            <a:rect l="l" t="t" r="r" b="b"/>
            <a:pathLst>
              <a:path w="1219200" h="1117600">
                <a:moveTo>
                  <a:pt x="1219200" y="0"/>
                </a:moveTo>
                <a:lnTo>
                  <a:pt x="1219200" y="1117600"/>
                </a:lnTo>
                <a:lnTo>
                  <a:pt x="0" y="1117600"/>
                </a:lnTo>
              </a:path>
            </a:pathLst>
          </a:custGeom>
          <a:ln w="19050">
            <a:solidFill>
              <a:schemeClr val="accent1"/>
            </a:solidFill>
            <a:prstDash val="solid"/>
            <a:headEnd type="none"/>
            <a:tailEnd type="none"/>
          </a:ln>
        </p:spPr>
        <p:txBody>
          <a:bodyPr/>
          <a:p>
            <a:pPr/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utoShape 2"/>
          <p:cNvSpPr/>
          <p:nvPr/>
        </p:nvSpPr>
        <p:spPr>
          <a:xfrm rot="0">
            <a:off x="596151" y="1749756"/>
            <a:ext cx="4029277" cy="4042289"/>
          </a:xfrm>
          <a:prstGeom prst="ellipse">
            <a:avLst/>
          </a:prstGeom>
          <a:solidFill>
            <a:schemeClr val="accent1">
              <a:alpha val="100000"/>
              <a:lumMod val="75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84" name="AutoShape 3"/>
          <p:cNvSpPr/>
          <p:nvPr/>
        </p:nvSpPr>
        <p:spPr>
          <a:xfrm rot="0">
            <a:off x="910330" y="1994631"/>
            <a:ext cx="3857563" cy="3552539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85" name="AutoShape 4"/>
          <p:cNvSpPr/>
          <p:nvPr/>
        </p:nvSpPr>
        <p:spPr>
          <a:xfrm rot="0">
            <a:off x="2610789" y="1749756"/>
            <a:ext cx="8853228" cy="4042289"/>
          </a:xfrm>
          <a:prstGeom prst="rect">
            <a:avLst/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86" name="TextBox 5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时间规划（大三全年参考）</a:t>
            </a:r>
            <a:endParaRPr/>
          </a:p>
        </p:txBody>
      </p:sp>
      <p:sp>
        <p:nvSpPr>
          <p:cNvPr id="87" name="Freeform 6"/>
          <p:cNvSpPr/>
          <p:nvPr/>
        </p:nvSpPr>
        <p:spPr>
          <a:xfrm rot="0">
            <a:off x="1721046" y="3429000"/>
            <a:ext cx="406585" cy="406585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91440"/>
                </a:moveTo>
                <a:lnTo>
                  <a:pt x="152400" y="0"/>
                </a:lnTo>
                <a:lnTo>
                  <a:pt x="304800" y="91440"/>
                </a:lnTo>
                <a:lnTo>
                  <a:pt x="304800" y="121920"/>
                </a:lnTo>
                <a:lnTo>
                  <a:pt x="0" y="121920"/>
                </a:lnTo>
                <a:lnTo>
                  <a:pt x="0" y="91440"/>
                </a:lnTo>
                <a:close/>
                <a:moveTo>
                  <a:pt x="0" y="274320"/>
                </a:moveTo>
                <a:lnTo>
                  <a:pt x="304800" y="27432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274320"/>
                </a:lnTo>
                <a:close/>
                <a:moveTo>
                  <a:pt x="30480" y="243840"/>
                </a:moveTo>
                <a:lnTo>
                  <a:pt x="274320" y="243840"/>
                </a:lnTo>
                <a:lnTo>
                  <a:pt x="274320" y="274320"/>
                </a:lnTo>
                <a:lnTo>
                  <a:pt x="30480" y="274320"/>
                </a:lnTo>
                <a:lnTo>
                  <a:pt x="30480" y="243840"/>
                </a:lnTo>
                <a:close/>
                <a:moveTo>
                  <a:pt x="30480" y="121920"/>
                </a:moveTo>
                <a:lnTo>
                  <a:pt x="91440" y="121920"/>
                </a:lnTo>
                <a:lnTo>
                  <a:pt x="91440" y="243840"/>
                </a:lnTo>
                <a:lnTo>
                  <a:pt x="30480" y="243840"/>
                </a:lnTo>
                <a:lnTo>
                  <a:pt x="30480" y="121920"/>
                </a:lnTo>
                <a:close/>
                <a:moveTo>
                  <a:pt x="121920" y="121920"/>
                </a:moveTo>
                <a:lnTo>
                  <a:pt x="182880" y="121920"/>
                </a:lnTo>
                <a:lnTo>
                  <a:pt x="182880" y="243840"/>
                </a:lnTo>
                <a:lnTo>
                  <a:pt x="121920" y="243840"/>
                </a:lnTo>
                <a:lnTo>
                  <a:pt x="121920" y="121920"/>
                </a:lnTo>
                <a:close/>
                <a:moveTo>
                  <a:pt x="213360" y="121920"/>
                </a:moveTo>
                <a:lnTo>
                  <a:pt x="274320" y="121920"/>
                </a:lnTo>
                <a:lnTo>
                  <a:pt x="274320" y="243840"/>
                </a:lnTo>
                <a:lnTo>
                  <a:pt x="213360" y="243840"/>
                </a:lnTo>
                <a:lnTo>
                  <a:pt x="213360" y="12192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88" name="TextBox 7"/>
          <p:cNvSpPr txBox="true"/>
          <p:nvPr/>
        </p:nvSpPr>
        <p:spPr>
          <a:xfrm rot="0">
            <a:off x="3017282" y="1986708"/>
            <a:ext cx="8121675" cy="3568385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大三上（9-12月）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打基础，拿1个入门认证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寒假（1-2月）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参与小项目或Kaggle入门赛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大三下（3-6月）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冲击进阶级认证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暑假（7-8月）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带认证+项目实习积累经验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2"/>
          <p:cNvPicPr>
            <a:picLocks noChangeAspect="true"/>
          </p:cNvPicPr>
          <p:nvPr/>
        </p:nvPicPr>
        <p:blipFill>
          <a:blip r:embed="rId2"/>
          <a:srcRect l="58572"/>
          <a:stretch>
            <a:fillRect/>
          </a:stretch>
        </p:blipFill>
        <p:spPr>
          <a:xfrm rot="16200000" flipH="true">
            <a:off x="2664546" y="-2664548"/>
            <a:ext cx="6862906" cy="12192002"/>
          </a:xfrm>
          <a:prstGeom prst="rect">
            <a:avLst/>
          </a:prstGeom>
        </p:spPr>
      </p:pic>
      <p:sp>
        <p:nvSpPr>
          <p:cNvPr id="91" name="TextBox 3"/>
          <p:cNvSpPr txBox="true"/>
          <p:nvPr/>
        </p:nvSpPr>
        <p:spPr>
          <a:xfrm rot="0">
            <a:off x="4434917" y="1215462"/>
            <a:ext cx="3326130" cy="2225040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800" b="true">
                <a:ln w="9525">
                  <a:solidFill>
                    <a:srgbClr val="55819A">
                      <a:alpha val="100000"/>
                    </a:srgbClr>
                  </a:solidFill>
                  <a:prstDash val="solid"/>
                </a:ln>
                <a:solidFill>
                  <a:srgbClr val="DBF1FF">
                    <a:alpha val="100000"/>
                  </a:srgbClr>
                </a:solidFill>
                <a:effectLst>
                  <a:outerShdw blurRad="0" dist="38100" dir="2700000">
                    <a:srgbClr val="B3CEE1">
                      <a:alpha val="100000"/>
                    </a:srgbClr>
                  </a:outerShdw>
                </a:effectLst>
                <a:latin typeface="Noto Sans SC"/>
                <a:ea typeface="Noto Sans SC"/>
                <a:cs typeface="Noto Sans SC"/>
              </a:rPr>
              <a:t>01</a:t>
            </a:r>
            <a:endParaRPr/>
          </a:p>
        </p:txBody>
      </p:sp>
      <p:sp>
        <p:nvSpPr>
          <p:cNvPr id="92" name="TextBox 4"/>
          <p:cNvSpPr txBox="true"/>
          <p:nvPr/>
        </p:nvSpPr>
        <p:spPr>
          <a:xfrm rot="0">
            <a:off x="2402697" y="3053220"/>
            <a:ext cx="7386604" cy="132343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第一部分：开场白——为什么我们该关注AI行业认证？</a:t>
            </a:r>
            <a:endParaRPr/>
          </a:p>
        </p:txBody>
      </p:sp>
      <p:sp>
        <p:nvSpPr>
          <p:cNvPr id="93" name="AutoShape 5"/>
          <p:cNvSpPr/>
          <p:nvPr/>
        </p:nvSpPr>
        <p:spPr>
          <a:xfrm rot="0">
            <a:off x="3638682" y="4237117"/>
            <a:ext cx="4162095" cy="461673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noAutofit/>
          </a:bodyPr>
          <a:lstStyle/>
          <a:p>
            <a:pPr algn="ctr">
              <a:defRPr/>
            </a:pPr>
            <a:endParaRPr lang="en-US" sz="1100"/>
          </a:p>
          <a:p>
            <a:pPr algn="ctr"/>
            <a:endParaRPr/>
          </a:p>
        </p:txBody>
      </p:sp>
      <p:pic>
        <p:nvPicPr>
          <p:cNvPr id="94" name="Picture 6"/>
          <p:cNvPicPr>
            <a:picLocks noChangeAspect="true"/>
          </p:cNvPicPr>
          <p:nvPr/>
        </p:nvPicPr>
        <p:blipFill>
          <a:blip r:embed="rId3"/>
          <a:srcRect l="49954" t="56644" r="31494"/>
          <a:stretch>
            <a:fillRect/>
          </a:stretch>
        </p:blipFill>
        <p:spPr>
          <a:xfrm rot="0">
            <a:off x="5092971" y="765054"/>
            <a:ext cx="1072055" cy="187908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AutoShape 2"/>
          <p:cNvSpPr/>
          <p:nvPr/>
        </p:nvSpPr>
        <p:spPr>
          <a:xfrm rot="0">
            <a:off x="657701" y="1901087"/>
            <a:ext cx="10876144" cy="3640782"/>
          </a:xfrm>
          <a:prstGeom prst="roundRect">
            <a:avLst>
              <a:gd name="adj" fmla="val 13451"/>
            </a:avLst>
          </a:prstGeom>
          <a:noFill/>
          <a:ln w="19050">
            <a:solidFill>
              <a:schemeClr val="accent1">
                <a:alpha val="100000"/>
              </a:schemeClr>
            </a:solidFill>
            <a:prstDash val="solid"/>
          </a:ln>
        </p:spPr>
        <p:txBody>
          <a:bodyPr/>
          <a:p>
            <a:pPr/>
            <a:endParaRPr/>
          </a:p>
        </p:txBody>
      </p:sp>
      <p:sp>
        <p:nvSpPr>
          <p:cNvPr id="97" name="TextBox 3"/>
          <p:cNvSpPr txBox="true"/>
          <p:nvPr/>
        </p:nvSpPr>
        <p:spPr>
          <a:xfrm rot="0">
            <a:off x="1417670" y="2436276"/>
            <a:ext cx="9356207" cy="2570404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35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学习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华为云学院、TensorFlow官方教程、微软Learn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35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实战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Kaggle、飞桨AI Studio、腾讯云AI实验室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35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交流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学校AI社团、备考群、知乎/CSDN博客</a:t>
            </a:r>
            <a:endParaRPr/>
          </a:p>
        </p:txBody>
      </p:sp>
      <p:sp>
        <p:nvSpPr>
          <p:cNvPr id="98" name="TextBox 4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免费资源推荐</a:t>
            </a:r>
            <a:endParaRPr/>
          </a:p>
        </p:txBody>
      </p:sp>
      <p:sp>
        <p:nvSpPr>
          <p:cNvPr id="99" name="TextBox 5"/>
          <p:cNvSpPr txBox="true"/>
          <p:nvPr/>
        </p:nvSpPr>
        <p:spPr>
          <a:xfrm rot="0">
            <a:off x="476023" y="779292"/>
            <a:ext cx="982980" cy="257746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15000">
                <a:solidFill>
                  <a:schemeClr val="dk1">
                    <a:alpha val="13000"/>
                  </a:schemeClr>
                </a:solidFill>
                <a:latin typeface="Helvetica"/>
                <a:ea typeface="Helvetica"/>
                <a:cs typeface="Helvetica"/>
              </a:rPr>
              <a:t>“</a:t>
            </a:r>
            <a:endParaRPr/>
          </a:p>
        </p:txBody>
      </p:sp>
      <p:sp>
        <p:nvSpPr>
          <p:cNvPr id="100" name="TextBox 6"/>
          <p:cNvSpPr txBox="true"/>
          <p:nvPr/>
        </p:nvSpPr>
        <p:spPr>
          <a:xfrm rot="0">
            <a:off x="10732544" y="5208366"/>
            <a:ext cx="982980" cy="261556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15000">
                <a:solidFill>
                  <a:schemeClr val="dk1">
                    <a:alpha val="13000"/>
                  </a:schemeClr>
                </a:solidFill>
                <a:latin typeface="Helvetica"/>
                <a:ea typeface="Helvetica"/>
                <a:cs typeface="Helvetica"/>
              </a:rPr>
              <a:t>”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2"/>
          <p:cNvPicPr>
            <a:picLocks noChangeAspect="true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0">
            <a:off x="0" y="0"/>
            <a:ext cx="12192000" cy="6858000"/>
          </a:xfrm>
          <a:prstGeom prst="rect">
            <a:avLst/>
          </a:prstGeom>
        </p:spPr>
      </p:pic>
      <p:sp>
        <p:nvSpPr>
          <p:cNvPr id="103" name="TextBox 3"/>
          <p:cNvSpPr txBox="true"/>
          <p:nvPr/>
        </p:nvSpPr>
        <p:spPr>
          <a:xfrm rot="0">
            <a:off x="2204431" y="2546482"/>
            <a:ext cx="7783830" cy="1224915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6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汇报完毕，谢谢大家</a:t>
            </a:r>
            <a:endParaRPr/>
          </a:p>
        </p:txBody>
      </p:sp>
      <p:sp>
        <p:nvSpPr>
          <p:cNvPr id="104" name="AutoShape 4"/>
          <p:cNvSpPr/>
          <p:nvPr/>
        </p:nvSpPr>
        <p:spPr>
          <a:xfrm rot="0">
            <a:off x="3499117" y="4466256"/>
            <a:ext cx="2402547" cy="526712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05" name="TextBox 5"/>
          <p:cNvSpPr txBox="true"/>
          <p:nvPr/>
        </p:nvSpPr>
        <p:spPr>
          <a:xfrm rot="0">
            <a:off x="3781835" y="4517204"/>
            <a:ext cx="1837111" cy="42481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1875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汇报人：周品</a:t>
            </a:r>
            <a:endParaRPr/>
          </a:p>
        </p:txBody>
      </p:sp>
      <p:sp>
        <p:nvSpPr>
          <p:cNvPr id="106" name="AutoShape 6"/>
          <p:cNvSpPr/>
          <p:nvPr/>
        </p:nvSpPr>
        <p:spPr>
          <a:xfrm rot="0">
            <a:off x="6375777" y="4466256"/>
            <a:ext cx="2402547" cy="526712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07" name="TextBox 7"/>
          <p:cNvSpPr txBox="true"/>
          <p:nvPr/>
        </p:nvSpPr>
        <p:spPr>
          <a:xfrm rot="0">
            <a:off x="6673171" y="4517204"/>
            <a:ext cx="1807758" cy="42481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1800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2025-12-03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1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utoShape 2"/>
          <p:cNvSpPr/>
          <p:nvPr/>
        </p:nvSpPr>
        <p:spPr>
          <a:xfrm rot="0">
            <a:off x="476023" y="1469910"/>
            <a:ext cx="11328932" cy="2365584"/>
          </a:xfrm>
          <a:prstGeom prst="roundRect">
            <a:avLst>
              <a:gd name="adj" fmla="val 16667"/>
            </a:avLst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0" name="TextBox 3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OPPOSans B"/>
                <a:ea typeface="OPPOSans B"/>
                <a:cs typeface="OPPOSans B"/>
              </a:rPr>
              <a:t>我的困惑与初衷</a:t>
            </a:r>
            <a:endParaRPr/>
          </a:p>
        </p:txBody>
      </p:sp>
      <p:sp>
        <p:nvSpPr>
          <p:cNvPr id="111" name="Freeform 4"/>
          <p:cNvSpPr/>
          <p:nvPr/>
        </p:nvSpPr>
        <p:spPr>
          <a:xfrm rot="0">
            <a:off x="1458055" y="5431509"/>
            <a:ext cx="9275890" cy="605612"/>
          </a:xfrm>
          <a:custGeom>
            <a:avLst/>
            <a:gdLst/>
            <a:ahLst/>
            <a:cxnLst/>
            <a:rect l="l" t="t" r="r" b="b"/>
            <a:pathLst>
              <a:path w="8348133" h="561260">
                <a:moveTo>
                  <a:pt x="0" y="561260"/>
                </a:moveTo>
                <a:cubicBezTo>
                  <a:pt x="2751667" y="-155585"/>
                  <a:pt x="5545667" y="-212029"/>
                  <a:pt x="8348133" y="544326"/>
                </a:cubicBezTo>
              </a:path>
            </a:pathLst>
          </a:custGeom>
          <a:noFill/>
          <a:ln w="12700">
            <a:solidFill>
              <a:schemeClr val="accent1">
                <a:alpha val="100000"/>
              </a:schemeClr>
            </a:solidFill>
            <a:prstDash val="solid"/>
          </a:ln>
        </p:spPr>
        <p:txBody>
          <a:bodyPr/>
          <a:p>
            <a:pPr/>
            <a:endParaRPr/>
          </a:p>
        </p:txBody>
      </p:sp>
      <p:sp>
        <p:nvSpPr>
          <p:cNvPr id="112" name="AutoShape 5"/>
          <p:cNvSpPr/>
          <p:nvPr/>
        </p:nvSpPr>
        <p:spPr>
          <a:xfrm rot="0">
            <a:off x="1335949" y="5929320"/>
            <a:ext cx="191850" cy="19185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3" name="AutoShape 6"/>
          <p:cNvSpPr/>
          <p:nvPr/>
        </p:nvSpPr>
        <p:spPr>
          <a:xfrm rot="0">
            <a:off x="3668384" y="5493547"/>
            <a:ext cx="191850" cy="19185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4" name="AutoShape 7"/>
          <p:cNvSpPr/>
          <p:nvPr/>
        </p:nvSpPr>
        <p:spPr>
          <a:xfrm rot="0">
            <a:off x="6000075" y="5335584"/>
            <a:ext cx="191850" cy="19185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5" name="AutoShape 8"/>
          <p:cNvSpPr/>
          <p:nvPr/>
        </p:nvSpPr>
        <p:spPr>
          <a:xfrm rot="0">
            <a:off x="8333253" y="5493547"/>
            <a:ext cx="191850" cy="19185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6" name="AutoShape 9"/>
          <p:cNvSpPr/>
          <p:nvPr/>
        </p:nvSpPr>
        <p:spPr>
          <a:xfrm rot="0">
            <a:off x="10665687" y="5929320"/>
            <a:ext cx="191850" cy="19185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7" name="AutoShape 10"/>
          <p:cNvSpPr/>
          <p:nvPr/>
        </p:nvSpPr>
        <p:spPr>
          <a:xfrm rot="0">
            <a:off x="5696624" y="4346785"/>
            <a:ext cx="838202" cy="838202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8" name="AutoShape 11"/>
          <p:cNvSpPr/>
          <p:nvPr/>
        </p:nvSpPr>
        <p:spPr>
          <a:xfrm rot="0">
            <a:off x="3345208" y="4519628"/>
            <a:ext cx="838202" cy="838202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19" name="AutoShape 12"/>
          <p:cNvSpPr/>
          <p:nvPr/>
        </p:nvSpPr>
        <p:spPr>
          <a:xfrm rot="0">
            <a:off x="1012773" y="4911322"/>
            <a:ext cx="838202" cy="838202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0" name="AutoShape 13"/>
          <p:cNvSpPr/>
          <p:nvPr/>
        </p:nvSpPr>
        <p:spPr>
          <a:xfrm rot="0">
            <a:off x="8010077" y="4519628"/>
            <a:ext cx="838202" cy="838202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1" name="AutoShape 14"/>
          <p:cNvSpPr/>
          <p:nvPr/>
        </p:nvSpPr>
        <p:spPr>
          <a:xfrm rot="0">
            <a:off x="10342511" y="4911322"/>
            <a:ext cx="838202" cy="838202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2" name="Freeform 15"/>
          <p:cNvSpPr/>
          <p:nvPr/>
        </p:nvSpPr>
        <p:spPr>
          <a:xfrm rot="0">
            <a:off x="1307454" y="5156412"/>
            <a:ext cx="285637" cy="340022"/>
          </a:xfrm>
          <a:custGeom>
            <a:avLst/>
            <a:gdLst/>
            <a:ahLst/>
            <a:cxnLst/>
            <a:rect l="l" t="t" r="r" b="b"/>
            <a:pathLst>
              <a:path w="401" h="478">
                <a:moveTo>
                  <a:pt x="401" y="89"/>
                </a:moveTo>
                <a:lnTo>
                  <a:pt x="401" y="293"/>
                </a:lnTo>
                <a:cubicBezTo>
                  <a:pt x="292" y="212"/>
                  <a:pt x="182" y="375"/>
                  <a:pt x="73" y="293"/>
                </a:cubicBezTo>
                <a:lnTo>
                  <a:pt x="73" y="89"/>
                </a:lnTo>
                <a:cubicBezTo>
                  <a:pt x="182" y="171"/>
                  <a:pt x="292" y="7"/>
                  <a:pt x="401" y="89"/>
                </a:cubicBezTo>
                <a:close/>
              </a:path>
              <a:path w="401" h="478">
                <a:moveTo>
                  <a:pt x="39" y="0"/>
                </a:moveTo>
                <a:cubicBezTo>
                  <a:pt x="18" y="0"/>
                  <a:pt x="0" y="17"/>
                  <a:pt x="0" y="39"/>
                </a:cubicBezTo>
                <a:cubicBezTo>
                  <a:pt x="0" y="54"/>
                  <a:pt x="9" y="68"/>
                  <a:pt x="23" y="74"/>
                </a:cubicBezTo>
                <a:lnTo>
                  <a:pt x="23" y="478"/>
                </a:lnTo>
                <a:lnTo>
                  <a:pt x="56" y="478"/>
                </a:lnTo>
                <a:lnTo>
                  <a:pt x="56" y="74"/>
                </a:lnTo>
                <a:cubicBezTo>
                  <a:pt x="69" y="68"/>
                  <a:pt x="78" y="54"/>
                  <a:pt x="78" y="39"/>
                </a:cubicBezTo>
                <a:cubicBezTo>
                  <a:pt x="78" y="17"/>
                  <a:pt x="61" y="0"/>
                  <a:pt x="39" y="0"/>
                </a:cubicBez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3" name="Freeform 16"/>
          <p:cNvSpPr/>
          <p:nvPr/>
        </p:nvSpPr>
        <p:spPr>
          <a:xfrm rot="0">
            <a:off x="10656484" y="5175462"/>
            <a:ext cx="285637" cy="340022"/>
          </a:xfrm>
          <a:custGeom>
            <a:avLst/>
            <a:gdLst/>
            <a:ahLst/>
            <a:cxnLst/>
            <a:rect l="l" t="t" r="r" b="b"/>
            <a:pathLst>
              <a:path w="401" h="478">
                <a:moveTo>
                  <a:pt x="401" y="89"/>
                </a:moveTo>
                <a:lnTo>
                  <a:pt x="401" y="293"/>
                </a:lnTo>
                <a:cubicBezTo>
                  <a:pt x="292" y="212"/>
                  <a:pt x="182" y="375"/>
                  <a:pt x="73" y="293"/>
                </a:cubicBezTo>
                <a:lnTo>
                  <a:pt x="73" y="89"/>
                </a:lnTo>
                <a:cubicBezTo>
                  <a:pt x="182" y="171"/>
                  <a:pt x="292" y="7"/>
                  <a:pt x="401" y="89"/>
                </a:cubicBezTo>
                <a:close/>
              </a:path>
              <a:path w="401" h="478">
                <a:moveTo>
                  <a:pt x="39" y="0"/>
                </a:moveTo>
                <a:cubicBezTo>
                  <a:pt x="18" y="0"/>
                  <a:pt x="0" y="17"/>
                  <a:pt x="0" y="39"/>
                </a:cubicBezTo>
                <a:cubicBezTo>
                  <a:pt x="0" y="54"/>
                  <a:pt x="9" y="68"/>
                  <a:pt x="23" y="74"/>
                </a:cubicBezTo>
                <a:lnTo>
                  <a:pt x="23" y="478"/>
                </a:lnTo>
                <a:lnTo>
                  <a:pt x="56" y="478"/>
                </a:lnTo>
                <a:lnTo>
                  <a:pt x="56" y="74"/>
                </a:lnTo>
                <a:cubicBezTo>
                  <a:pt x="69" y="68"/>
                  <a:pt x="78" y="54"/>
                  <a:pt x="78" y="39"/>
                </a:cubicBezTo>
                <a:cubicBezTo>
                  <a:pt x="78" y="17"/>
                  <a:pt x="61" y="0"/>
                  <a:pt x="39" y="0"/>
                </a:cubicBez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4" name="Freeform 17"/>
          <p:cNvSpPr/>
          <p:nvPr/>
        </p:nvSpPr>
        <p:spPr>
          <a:xfrm rot="0">
            <a:off x="3552466" y="4739614"/>
            <a:ext cx="423687" cy="398229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47409" y="185366"/>
                </a:moveTo>
                <a:lnTo>
                  <a:pt x="66913" y="266338"/>
                </a:lnTo>
                <a:lnTo>
                  <a:pt x="66913" y="47987"/>
                </a:lnTo>
                <a:lnTo>
                  <a:pt x="228371" y="47987"/>
                </a:lnTo>
                <a:lnTo>
                  <a:pt x="228371" y="266338"/>
                </a:lnTo>
                <a:lnTo>
                  <a:pt x="147409" y="185366"/>
                </a:lnTo>
              </a:path>
            </a:pathLst>
          </a:custGeom>
          <a:solidFill>
            <a:srgbClr val="F9F4F4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5" name="Freeform 18"/>
          <p:cNvSpPr/>
          <p:nvPr/>
        </p:nvSpPr>
        <p:spPr>
          <a:xfrm rot="0">
            <a:off x="8245909" y="4740783"/>
            <a:ext cx="423687" cy="398229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47409" y="185366"/>
                </a:moveTo>
                <a:lnTo>
                  <a:pt x="66913" y="266338"/>
                </a:lnTo>
                <a:lnTo>
                  <a:pt x="66913" y="47987"/>
                </a:lnTo>
                <a:lnTo>
                  <a:pt x="228371" y="47987"/>
                </a:lnTo>
                <a:lnTo>
                  <a:pt x="228371" y="266338"/>
                </a:lnTo>
                <a:lnTo>
                  <a:pt x="147409" y="185366"/>
                </a:lnTo>
              </a:path>
            </a:pathLst>
          </a:custGeom>
          <a:solidFill>
            <a:srgbClr val="F9F6F6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6" name="Freeform 19"/>
          <p:cNvSpPr/>
          <p:nvPr/>
        </p:nvSpPr>
        <p:spPr>
          <a:xfrm rot="0">
            <a:off x="5906295" y="4594017"/>
            <a:ext cx="423687" cy="398229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47409" y="185366"/>
                </a:moveTo>
                <a:lnTo>
                  <a:pt x="66913" y="266338"/>
                </a:lnTo>
                <a:lnTo>
                  <a:pt x="66913" y="47987"/>
                </a:lnTo>
                <a:lnTo>
                  <a:pt x="228371" y="47987"/>
                </a:lnTo>
                <a:lnTo>
                  <a:pt x="228371" y="266338"/>
                </a:lnTo>
                <a:lnTo>
                  <a:pt x="147409" y="185366"/>
                </a:lnTo>
              </a:path>
            </a:pathLst>
          </a:custGeom>
          <a:solidFill>
            <a:srgbClr val="F9F6F6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27" name="TextBox 20"/>
          <p:cNvSpPr txBox="true"/>
          <p:nvPr/>
        </p:nvSpPr>
        <p:spPr>
          <a:xfrm rot="0">
            <a:off x="912572" y="1718641"/>
            <a:ext cx="10455834" cy="1868121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500" b="true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#### 大三岔路口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专业课学习vs实习求职，如何证明自身AI能力？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 b="true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#### 企业招聘中的“隐形门槛”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500">
                <a:solidFill>
                  <a:srgbClr val="FFFFFF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除了GPA，还需要什么硬通货？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1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AutoShape 2"/>
          <p:cNvSpPr/>
          <p:nvPr/>
        </p:nvSpPr>
        <p:spPr>
          <a:xfrm rot="0">
            <a:off x="0" y="0"/>
            <a:ext cx="12192000" cy="2799891"/>
          </a:xfrm>
          <a:prstGeom prst="rect">
            <a:avLst/>
          </a:prstGeom>
          <a:solidFill>
            <a:schemeClr val="accent1">
              <a:alpha val="66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30" name="AutoShape 3"/>
          <p:cNvSpPr/>
          <p:nvPr/>
        </p:nvSpPr>
        <p:spPr>
          <a:xfrm rot="0">
            <a:off x="477737" y="784576"/>
            <a:ext cx="11236526" cy="5313325"/>
          </a:xfrm>
          <a:prstGeom prst="roundRect">
            <a:avLst>
              <a:gd name="adj" fmla="val 12398"/>
            </a:avLst>
          </a:pr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31" name="TextBox 4"/>
          <p:cNvSpPr txBox="true"/>
          <p:nvPr/>
        </p:nvSpPr>
        <p:spPr>
          <a:xfrm rot="0">
            <a:off x="817898" y="784576"/>
            <a:ext cx="982980" cy="265366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15000">
                <a:solidFill>
                  <a:schemeClr val="accent1">
                    <a:alpha val="13000"/>
                  </a:schemeClr>
                </a:solidFill>
                <a:latin typeface="Helvetica"/>
                <a:ea typeface="Helvetica"/>
                <a:cs typeface="Helvetica"/>
              </a:rPr>
              <a:t>“</a:t>
            </a:r>
            <a:endParaRPr/>
          </a:p>
        </p:txBody>
      </p:sp>
      <p:sp>
        <p:nvSpPr>
          <p:cNvPr id="132" name="TextBox 5"/>
          <p:cNvSpPr txBox="true"/>
          <p:nvPr/>
        </p:nvSpPr>
        <p:spPr>
          <a:xfrm rot="0">
            <a:off x="1117578" y="2195258"/>
            <a:ext cx="9956843" cy="3050913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对学生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rgbClr val="363636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认证是学习“指挥棒”，更是求职“敲门砖”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核心</a:t>
            </a:r>
            <a:endParaRPr/>
          </a:p>
          <a:p>
            <a:pPr algn="l">
              <a:lnSpc>
                <a:spcPct val="180000"/>
              </a:lnSpc>
            </a:pPr>
            <a:r>
              <a:rPr lang="en-US" sz="1425">
                <a:solidFill>
                  <a:srgbClr val="363636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搞懂认证“是什么、要什么、能带来什么”</a:t>
            </a:r>
            <a:endParaRPr/>
          </a:p>
        </p:txBody>
      </p:sp>
      <p:sp>
        <p:nvSpPr>
          <p:cNvPr id="133" name="TextBox 6"/>
          <p:cNvSpPr txBox="true"/>
          <p:nvPr/>
        </p:nvSpPr>
        <p:spPr>
          <a:xfrm rot="0">
            <a:off x="1055454" y="1280858"/>
            <a:ext cx="9724048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AI行业现状与认证价值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1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/>
          <p:cNvPicPr>
            <a:picLocks noChangeAspect="true"/>
          </p:cNvPicPr>
          <p:nvPr/>
        </p:nvPicPr>
        <p:blipFill>
          <a:blip r:embed="rId2"/>
          <a:srcRect l="58572"/>
          <a:stretch>
            <a:fillRect/>
          </a:stretch>
        </p:blipFill>
        <p:spPr>
          <a:xfrm rot="16200000" flipH="true">
            <a:off x="2664546" y="-2664548"/>
            <a:ext cx="6862906" cy="12192002"/>
          </a:xfrm>
          <a:prstGeom prst="rect">
            <a:avLst/>
          </a:prstGeom>
        </p:spPr>
      </p:pic>
      <p:sp>
        <p:nvSpPr>
          <p:cNvPr id="136" name="TextBox 3"/>
          <p:cNvSpPr txBox="true"/>
          <p:nvPr/>
        </p:nvSpPr>
        <p:spPr>
          <a:xfrm rot="0">
            <a:off x="4434917" y="1215462"/>
            <a:ext cx="3326130" cy="2225040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800" b="true">
                <a:ln w="9525">
                  <a:solidFill>
                    <a:srgbClr val="55819A">
                      <a:alpha val="100000"/>
                    </a:srgbClr>
                  </a:solidFill>
                  <a:prstDash val="solid"/>
                </a:ln>
                <a:solidFill>
                  <a:srgbClr val="DBF1FF">
                    <a:alpha val="100000"/>
                  </a:srgbClr>
                </a:solidFill>
                <a:effectLst>
                  <a:outerShdw blurRad="0" dist="38100" dir="2700000">
                    <a:srgbClr val="B3CEE1">
                      <a:alpha val="100000"/>
                    </a:srgbClr>
                  </a:outerShdw>
                </a:effectLst>
                <a:latin typeface="Noto Sans SC"/>
                <a:ea typeface="Noto Sans SC"/>
                <a:cs typeface="Noto Sans SC"/>
              </a:rPr>
              <a:t>02</a:t>
            </a:r>
            <a:endParaRPr/>
          </a:p>
        </p:txBody>
      </p:sp>
      <p:sp>
        <p:nvSpPr>
          <p:cNvPr id="137" name="TextBox 4"/>
          <p:cNvSpPr txBox="true"/>
          <p:nvPr/>
        </p:nvSpPr>
        <p:spPr>
          <a:xfrm rot="0">
            <a:off x="2402697" y="3053220"/>
            <a:ext cx="7386604" cy="132343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第二部分：基础认知——AI行业认证到底是什么？</a:t>
            </a:r>
            <a:endParaRPr/>
          </a:p>
        </p:txBody>
      </p:sp>
      <p:sp>
        <p:nvSpPr>
          <p:cNvPr id="138" name="AutoShape 5"/>
          <p:cNvSpPr/>
          <p:nvPr/>
        </p:nvSpPr>
        <p:spPr>
          <a:xfrm rot="0">
            <a:off x="3638682" y="4237117"/>
            <a:ext cx="4162095" cy="461673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noAutofit/>
          </a:bodyPr>
          <a:lstStyle/>
          <a:p>
            <a:pPr algn="ctr">
              <a:defRPr/>
            </a:pPr>
            <a:endParaRPr lang="en-US" sz="1100"/>
          </a:p>
          <a:p>
            <a:pPr algn="ctr"/>
            <a:endParaRPr/>
          </a:p>
        </p:txBody>
      </p:sp>
      <p:pic>
        <p:nvPicPr>
          <p:cNvPr id="139" name="Picture 6"/>
          <p:cNvPicPr>
            <a:picLocks noChangeAspect="true"/>
          </p:cNvPicPr>
          <p:nvPr/>
        </p:nvPicPr>
        <p:blipFill>
          <a:blip r:embed="rId3"/>
          <a:srcRect l="49954" t="56644" r="31494"/>
          <a:stretch>
            <a:fillRect/>
          </a:stretch>
        </p:blipFill>
        <p:spPr>
          <a:xfrm rot="0">
            <a:off x="5092971" y="765054"/>
            <a:ext cx="1072055" cy="18790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1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AutoShape 2"/>
          <p:cNvSpPr/>
          <p:nvPr/>
        </p:nvSpPr>
        <p:spPr>
          <a:xfrm rot="0">
            <a:off x="2528473" y="2724212"/>
            <a:ext cx="8803037" cy="2276994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42" name="TextBox 3"/>
          <p:cNvSpPr txBox="true"/>
          <p:nvPr/>
        </p:nvSpPr>
        <p:spPr>
          <a:xfrm rot="0">
            <a:off x="476023" y="265328"/>
            <a:ext cx="11239500" cy="914400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认证的本质</a:t>
            </a:r>
            <a:endParaRPr/>
          </a:p>
        </p:txBody>
      </p:sp>
      <p:sp>
        <p:nvSpPr>
          <p:cNvPr id="143" name="TextBox 4"/>
          <p:cNvSpPr txBox="true"/>
          <p:nvPr/>
        </p:nvSpPr>
        <p:spPr>
          <a:xfrm rot="0">
            <a:off x="3271200" y="2983905"/>
            <a:ext cx="7317582" cy="1757607"/>
          </a:xfrm>
          <a:prstGeom prst="rect">
            <a:avLst/>
          </a:prstGeom>
          <a:ln/>
        </p:spPr>
        <p:txBody>
          <a:bodyPr vert="horz" wrap="square" lIns="66008" tIns="33052" rIns="66008" bIns="33052" rtlCol="false" anchor="ctr" anchorCtr="false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权威机构颁发的能力凭证，具公信力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核心作用：标准化评估能力，降低企业与求职者信息差</a:t>
            </a:r>
            <a:endParaRPr/>
          </a:p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2-2 认证的分类逻辑</a:t>
            </a:r>
            <a:endParaRPr/>
          </a:p>
        </p:txBody>
      </p:sp>
      <p:cxnSp>
        <p:nvCxnSpPr>
          <p:cNvPr id="144" name="Connector 5"/>
          <p:cNvCxnSpPr/>
          <p:nvPr/>
        </p:nvCxnSpPr>
        <p:spPr>
          <a:xfrm>
            <a:off x="1157581" y="3862708"/>
            <a:ext cx="1246133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/>
            <a:tailEnd type="oval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5" name="AutoShape 6"/>
          <p:cNvSpPr/>
          <p:nvPr/>
        </p:nvSpPr>
        <p:spPr>
          <a:xfrm rot="0">
            <a:off x="676107" y="3547574"/>
            <a:ext cx="630365" cy="630269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grpSp>
        <p:nvGrpSpPr>
          <p:cNvPr id="146" name="Group 7"/>
          <p:cNvGrpSpPr/>
          <p:nvPr/>
        </p:nvGrpSpPr>
        <p:grpSpPr>
          <a:xfrm rot="0">
            <a:off x="820506" y="3727977"/>
            <a:ext cx="352711" cy="269463"/>
            <a:chOff x="820506" y="3727977"/>
            <a:chExt cx="352711" cy="269463"/>
          </a:xfrm>
        </p:grpSpPr>
        <p:sp>
          <p:nvSpPr>
            <p:cNvPr id="147" name="Freeform 8"/>
            <p:cNvSpPr/>
            <p:nvPr/>
          </p:nvSpPr>
          <p:spPr>
            <a:xfrm rot="0">
              <a:off x="820506" y="3727977"/>
              <a:ext cx="283845" cy="220980"/>
            </a:xfrm>
            <a:custGeom>
              <a:avLst/>
              <a:gdLst/>
              <a:ahLst/>
              <a:cxnLst/>
              <a:rect l="l" t="t" r="r" b="b"/>
              <a:pathLst>
                <a:path w="141" h="110">
                  <a:moveTo>
                    <a:pt x="92" y="95"/>
                  </a:moveTo>
                  <a:cubicBezTo>
                    <a:pt x="105" y="92"/>
                    <a:pt x="117" y="87"/>
                    <a:pt x="126" y="77"/>
                  </a:cubicBezTo>
                  <a:cubicBezTo>
                    <a:pt x="137" y="66"/>
                    <a:pt x="141" y="53"/>
                    <a:pt x="136" y="38"/>
                  </a:cubicBezTo>
                  <a:cubicBezTo>
                    <a:pt x="132" y="25"/>
                    <a:pt x="123" y="17"/>
                    <a:pt x="111" y="10"/>
                  </a:cubicBezTo>
                  <a:cubicBezTo>
                    <a:pt x="100" y="4"/>
                    <a:pt x="87" y="1"/>
                    <a:pt x="75" y="1"/>
                  </a:cubicBezTo>
                  <a:cubicBezTo>
                    <a:pt x="54" y="0"/>
                    <a:pt x="35" y="5"/>
                    <a:pt x="20" y="19"/>
                  </a:cubicBezTo>
                  <a:cubicBezTo>
                    <a:pt x="1" y="35"/>
                    <a:pt x="0" y="59"/>
                    <a:pt x="17" y="77"/>
                  </a:cubicBezTo>
                  <a:cubicBezTo>
                    <a:pt x="20" y="81"/>
                    <a:pt x="25" y="84"/>
                    <a:pt x="30" y="88"/>
                  </a:cubicBezTo>
                  <a:cubicBezTo>
                    <a:pt x="30" y="88"/>
                    <a:pt x="30" y="88"/>
                    <a:pt x="29" y="88"/>
                  </a:cubicBezTo>
                  <a:cubicBezTo>
                    <a:pt x="27" y="94"/>
                    <a:pt x="23" y="99"/>
                    <a:pt x="19" y="103"/>
                  </a:cubicBezTo>
                  <a:cubicBezTo>
                    <a:pt x="17" y="105"/>
                    <a:pt x="16" y="106"/>
                    <a:pt x="17" y="108"/>
                  </a:cubicBezTo>
                  <a:cubicBezTo>
                    <a:pt x="18" y="110"/>
                    <a:pt x="20" y="110"/>
                    <a:pt x="22" y="110"/>
                  </a:cubicBezTo>
                  <a:cubicBezTo>
                    <a:pt x="33" y="108"/>
                    <a:pt x="43" y="104"/>
                    <a:pt x="53" y="98"/>
                  </a:cubicBezTo>
                  <a:cubicBezTo>
                    <a:pt x="54" y="97"/>
                    <a:pt x="56" y="96"/>
                    <a:pt x="58" y="97"/>
                  </a:cubicBezTo>
                  <a:cubicBezTo>
                    <a:pt x="69" y="98"/>
                    <a:pt x="81" y="98"/>
                    <a:pt x="92" y="95"/>
                  </a:cubicBezTo>
                  <a:close/>
                  <a:moveTo>
                    <a:pt x="55" y="84"/>
                  </a:moveTo>
                  <a:cubicBezTo>
                    <a:pt x="53" y="84"/>
                    <a:pt x="51" y="84"/>
                    <a:pt x="50" y="85"/>
                  </a:cubicBezTo>
                  <a:cubicBezTo>
                    <a:pt x="47" y="87"/>
                    <a:pt x="45" y="88"/>
                    <a:pt x="43" y="90"/>
                  </a:cubicBezTo>
                  <a:cubicBezTo>
                    <a:pt x="43" y="89"/>
                    <a:pt x="42" y="89"/>
                    <a:pt x="42" y="89"/>
                  </a:cubicBezTo>
                  <a:cubicBezTo>
                    <a:pt x="43" y="87"/>
                    <a:pt x="44" y="85"/>
                    <a:pt x="45" y="82"/>
                  </a:cubicBezTo>
                  <a:cubicBezTo>
                    <a:pt x="42" y="80"/>
                    <a:pt x="40" y="79"/>
                    <a:pt x="37" y="77"/>
                  </a:cubicBezTo>
                  <a:cubicBezTo>
                    <a:pt x="31" y="74"/>
                    <a:pt x="26" y="70"/>
                    <a:pt x="22" y="64"/>
                  </a:cubicBezTo>
                  <a:cubicBezTo>
                    <a:pt x="14" y="53"/>
                    <a:pt x="16" y="40"/>
                    <a:pt x="25" y="30"/>
                  </a:cubicBezTo>
                  <a:cubicBezTo>
                    <a:pt x="35" y="20"/>
                    <a:pt x="48" y="15"/>
                    <a:pt x="62" y="14"/>
                  </a:cubicBezTo>
                  <a:cubicBezTo>
                    <a:pt x="76" y="12"/>
                    <a:pt x="90" y="14"/>
                    <a:pt x="103" y="20"/>
                  </a:cubicBezTo>
                  <a:cubicBezTo>
                    <a:pt x="112" y="24"/>
                    <a:pt x="119" y="30"/>
                    <a:pt x="123" y="38"/>
                  </a:cubicBezTo>
                  <a:cubicBezTo>
                    <a:pt x="128" y="47"/>
                    <a:pt x="127" y="56"/>
                    <a:pt x="121" y="64"/>
                  </a:cubicBezTo>
                  <a:cubicBezTo>
                    <a:pt x="113" y="75"/>
                    <a:pt x="102" y="81"/>
                    <a:pt x="89" y="84"/>
                  </a:cubicBezTo>
                  <a:cubicBezTo>
                    <a:pt x="78" y="86"/>
                    <a:pt x="66" y="86"/>
                    <a:pt x="55" y="84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/>
          </p:spPr>
          <p:txBody>
            <a:bodyPr/>
            <a:p>
              <a:pPr/>
              <a:endParaRPr/>
            </a:p>
          </p:txBody>
        </p:sp>
        <p:sp>
          <p:nvSpPr>
            <p:cNvPr id="148" name="Freeform 9"/>
            <p:cNvSpPr/>
            <p:nvPr/>
          </p:nvSpPr>
          <p:spPr>
            <a:xfrm rot="0">
              <a:off x="949665" y="3798558"/>
              <a:ext cx="223552" cy="198882"/>
            </a:xfrm>
            <a:custGeom>
              <a:avLst/>
              <a:gdLst/>
              <a:ahLst/>
              <a:cxnLst/>
              <a:rect l="l" t="t" r="r" b="b"/>
              <a:pathLst>
                <a:path w="111" h="99">
                  <a:moveTo>
                    <a:pt x="94" y="90"/>
                  </a:moveTo>
                  <a:cubicBezTo>
                    <a:pt x="91" y="86"/>
                    <a:pt x="87" y="82"/>
                    <a:pt x="85" y="77"/>
                  </a:cubicBezTo>
                  <a:cubicBezTo>
                    <a:pt x="100" y="68"/>
                    <a:pt x="111" y="56"/>
                    <a:pt x="110" y="38"/>
                  </a:cubicBezTo>
                  <a:cubicBezTo>
                    <a:pt x="110" y="20"/>
                    <a:pt x="99" y="9"/>
                    <a:pt x="84" y="0"/>
                  </a:cubicBezTo>
                  <a:cubicBezTo>
                    <a:pt x="85" y="1"/>
                    <a:pt x="85" y="2"/>
                    <a:pt x="85" y="3"/>
                  </a:cubicBezTo>
                  <a:cubicBezTo>
                    <a:pt x="86" y="9"/>
                    <a:pt x="87" y="15"/>
                    <a:pt x="86" y="21"/>
                  </a:cubicBezTo>
                  <a:cubicBezTo>
                    <a:pt x="84" y="35"/>
                    <a:pt x="77" y="46"/>
                    <a:pt x="66" y="55"/>
                  </a:cubicBezTo>
                  <a:cubicBezTo>
                    <a:pt x="54" y="66"/>
                    <a:pt x="39" y="71"/>
                    <a:pt x="23" y="74"/>
                  </a:cubicBezTo>
                  <a:cubicBezTo>
                    <a:pt x="16" y="75"/>
                    <a:pt x="8" y="75"/>
                    <a:pt x="0" y="75"/>
                  </a:cubicBezTo>
                  <a:cubicBezTo>
                    <a:pt x="3" y="77"/>
                    <a:pt x="7" y="79"/>
                    <a:pt x="10" y="81"/>
                  </a:cubicBezTo>
                  <a:cubicBezTo>
                    <a:pt x="26" y="87"/>
                    <a:pt x="42" y="88"/>
                    <a:pt x="58" y="86"/>
                  </a:cubicBezTo>
                  <a:cubicBezTo>
                    <a:pt x="60" y="86"/>
                    <a:pt x="61" y="86"/>
                    <a:pt x="62" y="87"/>
                  </a:cubicBezTo>
                  <a:cubicBezTo>
                    <a:pt x="72" y="93"/>
                    <a:pt x="82" y="97"/>
                    <a:pt x="94" y="99"/>
                  </a:cubicBezTo>
                  <a:cubicBezTo>
                    <a:pt x="95" y="99"/>
                    <a:pt x="97" y="98"/>
                    <a:pt x="98" y="97"/>
                  </a:cubicBezTo>
                  <a:cubicBezTo>
                    <a:pt x="98" y="97"/>
                    <a:pt x="98" y="95"/>
                    <a:pt x="97" y="93"/>
                  </a:cubicBezTo>
                  <a:cubicBezTo>
                    <a:pt x="97" y="92"/>
                    <a:pt x="95" y="91"/>
                    <a:pt x="94" y="90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  <a:ln/>
          </p:spPr>
          <p:txBody>
            <a:bodyPr/>
            <a:p>
              <a:pPr/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1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AutoShape 2"/>
          <p:cNvSpPr/>
          <p:nvPr/>
        </p:nvSpPr>
        <p:spPr>
          <a:xfrm rot="0">
            <a:off x="5394019" y="2088162"/>
            <a:ext cx="2167795" cy="2167795"/>
          </a:xfrm>
          <a:prstGeom prst="ellipse">
            <a:avLst/>
          </a:prstGeom>
          <a:solidFill>
            <a:schemeClr val="accent3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1" name="AutoShape 3"/>
          <p:cNvSpPr/>
          <p:nvPr/>
        </p:nvSpPr>
        <p:spPr>
          <a:xfrm rot="0">
            <a:off x="837355" y="4336538"/>
            <a:ext cx="1209770" cy="1209770"/>
          </a:xfrm>
          <a:prstGeom prst="ellipse">
            <a:avLst/>
          </a:prstGeom>
          <a:solidFill>
            <a:schemeClr val="accent1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2" name="Freeform 4"/>
          <p:cNvSpPr/>
          <p:nvPr/>
        </p:nvSpPr>
        <p:spPr>
          <a:xfrm rot="0">
            <a:off x="1252808" y="4751992"/>
            <a:ext cx="378863" cy="37886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91440"/>
                </a:moveTo>
                <a:lnTo>
                  <a:pt x="152400" y="0"/>
                </a:lnTo>
                <a:lnTo>
                  <a:pt x="304800" y="91440"/>
                </a:lnTo>
                <a:lnTo>
                  <a:pt x="304800" y="121920"/>
                </a:lnTo>
                <a:lnTo>
                  <a:pt x="0" y="121920"/>
                </a:lnTo>
                <a:lnTo>
                  <a:pt x="0" y="91440"/>
                </a:lnTo>
                <a:close/>
                <a:moveTo>
                  <a:pt x="0" y="274320"/>
                </a:moveTo>
                <a:lnTo>
                  <a:pt x="304800" y="27432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274320"/>
                </a:lnTo>
                <a:close/>
                <a:moveTo>
                  <a:pt x="30480" y="243840"/>
                </a:moveTo>
                <a:lnTo>
                  <a:pt x="274320" y="243840"/>
                </a:lnTo>
                <a:lnTo>
                  <a:pt x="274320" y="274320"/>
                </a:lnTo>
                <a:lnTo>
                  <a:pt x="30480" y="274320"/>
                </a:lnTo>
                <a:lnTo>
                  <a:pt x="30480" y="243840"/>
                </a:lnTo>
                <a:close/>
                <a:moveTo>
                  <a:pt x="30480" y="121920"/>
                </a:moveTo>
                <a:lnTo>
                  <a:pt x="91440" y="121920"/>
                </a:lnTo>
                <a:lnTo>
                  <a:pt x="91440" y="243840"/>
                </a:lnTo>
                <a:lnTo>
                  <a:pt x="30480" y="243840"/>
                </a:lnTo>
                <a:lnTo>
                  <a:pt x="30480" y="121920"/>
                </a:lnTo>
                <a:close/>
                <a:moveTo>
                  <a:pt x="121920" y="121920"/>
                </a:moveTo>
                <a:lnTo>
                  <a:pt x="182880" y="121920"/>
                </a:lnTo>
                <a:lnTo>
                  <a:pt x="182880" y="243840"/>
                </a:lnTo>
                <a:lnTo>
                  <a:pt x="121920" y="243840"/>
                </a:lnTo>
                <a:lnTo>
                  <a:pt x="121920" y="121920"/>
                </a:lnTo>
                <a:close/>
                <a:moveTo>
                  <a:pt x="213360" y="121920"/>
                </a:moveTo>
                <a:lnTo>
                  <a:pt x="274320" y="121920"/>
                </a:lnTo>
                <a:lnTo>
                  <a:pt x="274320" y="243840"/>
                </a:lnTo>
                <a:lnTo>
                  <a:pt x="213360" y="243840"/>
                </a:lnTo>
                <a:lnTo>
                  <a:pt x="213360" y="121920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3" name="AutoShape 5"/>
          <p:cNvSpPr/>
          <p:nvPr/>
        </p:nvSpPr>
        <p:spPr>
          <a:xfrm rot="0">
            <a:off x="3698594" y="2234471"/>
            <a:ext cx="623736" cy="3934111"/>
          </a:xfrm>
          <a:prstGeom prst="rect">
            <a:avLst/>
          </a:prstGeom>
          <a:gradFill>
            <a:gsLst>
              <a:gs pos="0">
                <a:schemeClr val="accent3">
                  <a:alpha val="50147"/>
                </a:schemeClr>
              </a:gs>
              <a:gs pos="100000">
                <a:schemeClr val="accent3">
                  <a:alpha val="0"/>
                </a:schemeClr>
              </a:gs>
            </a:gsLst>
            <a:lin ang="5400000"/>
          </a:gradFill>
          <a:ln/>
        </p:spPr>
        <p:txBody>
          <a:bodyPr vert="horz" wrap="square" lIns="91440" tIns="45720" rIns="91440" bIns="45720" rtlCol="false" anchor="t" anchorCtr="false">
            <a:norm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154" name="AutoShape 6"/>
          <p:cNvSpPr/>
          <p:nvPr/>
        </p:nvSpPr>
        <p:spPr>
          <a:xfrm rot="20753632" flipV="true">
            <a:off x="932605" y="4821456"/>
            <a:ext cx="6885623" cy="81724"/>
          </a:xfrm>
          <a:prstGeom prst="rect">
            <a:avLst/>
          </a:prstGeom>
          <a:solidFill>
            <a:schemeClr val="accen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5" name="AutoShape 7"/>
          <p:cNvSpPr/>
          <p:nvPr/>
        </p:nvSpPr>
        <p:spPr>
          <a:xfrm rot="0">
            <a:off x="3720096" y="4949948"/>
            <a:ext cx="627793" cy="541210"/>
          </a:xfrm>
          <a:prstGeom prst="triangle">
            <a:avLst>
              <a:gd name="adj" fmla="val 50000"/>
            </a:avLst>
          </a:prstGeom>
          <a:solidFill>
            <a:schemeClr val="accent2">
              <a:alpha val="100000"/>
            </a:scheme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6" name="Freeform 8"/>
          <p:cNvSpPr/>
          <p:nvPr/>
        </p:nvSpPr>
        <p:spPr>
          <a:xfrm rot="0">
            <a:off x="6159117" y="2853260"/>
            <a:ext cx="637599" cy="637599"/>
          </a:xfrm>
          <a:custGeom>
            <a:avLst/>
            <a:gdLst/>
            <a:ahLst/>
            <a:cxnLst/>
            <a:rect l="l" t="t" r="r" b="b"/>
            <a:pathLst>
              <a:path w="323850" h="304800">
                <a:moveTo>
                  <a:pt x="265490" y="266700"/>
                </a:moveTo>
                <a:cubicBezTo>
                  <a:pt x="265490" y="266700"/>
                  <a:pt x="318068" y="266757"/>
                  <a:pt x="325450" y="215313"/>
                </a:cubicBezTo>
                <a:cubicBezTo>
                  <a:pt x="328965" y="159058"/>
                  <a:pt x="274625" y="147971"/>
                  <a:pt x="274625" y="147971"/>
                </a:cubicBezTo>
                <a:cubicBezTo>
                  <a:pt x="274625" y="147971"/>
                  <a:pt x="280807" y="64694"/>
                  <a:pt x="204511" y="55197"/>
                </a:cubicBezTo>
                <a:cubicBezTo>
                  <a:pt x="139122" y="48520"/>
                  <a:pt x="119224" y="109290"/>
                  <a:pt x="119224" y="109290"/>
                </a:cubicBezTo>
                <a:cubicBezTo>
                  <a:pt x="119224" y="109290"/>
                  <a:pt x="99527" y="90354"/>
                  <a:pt x="72809" y="105823"/>
                </a:cubicBezTo>
                <a:cubicBezTo>
                  <a:pt x="48892" y="120587"/>
                  <a:pt x="53121" y="147618"/>
                  <a:pt x="53121" y="147618"/>
                </a:cubicBezTo>
                <a:cubicBezTo>
                  <a:pt x="53121" y="147618"/>
                  <a:pt x="0" y="157944"/>
                  <a:pt x="0" y="212084"/>
                </a:cubicBezTo>
                <a:cubicBezTo>
                  <a:pt x="1191" y="266157"/>
                  <a:pt x="57693" y="266700"/>
                  <a:pt x="57693" y="266662"/>
                </a:cubicBezTo>
              </a:path>
            </a:pathLst>
          </a:custGeom>
          <a:solidFill>
            <a:srgbClr val="FFFFFF">
              <a:alpha val="100000"/>
            </a:srgbClr>
          </a:solidFill>
          <a:ln/>
        </p:spPr>
        <p:txBody>
          <a:bodyPr/>
          <a:p>
            <a:pPr/>
            <a:endParaRPr/>
          </a:p>
        </p:txBody>
      </p:sp>
      <p:sp>
        <p:nvSpPr>
          <p:cNvPr id="157" name="TextBox 9"/>
          <p:cNvSpPr txBox="true"/>
          <p:nvPr/>
        </p:nvSpPr>
        <p:spPr>
          <a:xfrm rot="0">
            <a:off x="8413657" y="1506360"/>
            <a:ext cx="3107814" cy="4837793"/>
          </a:xfrm>
          <a:prstGeom prst="rect">
            <a:avLst/>
          </a:prstGeom>
          <a:ln/>
        </p:spPr>
        <p:txBody>
          <a:bodyPr vert="horz" wrap="square" lIns="114300" tIns="57150" rIns="114300" bIns="57150" rtlCol="false" anchor="ctr" anchorCtr="false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按方向</a:t>
            </a:r>
            <a:endParaRPr/>
          </a:p>
          <a:p>
            <a:pPr algn="l">
              <a:lnSpc>
                <a:spcPct val="15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技术开发类、应用落地类、行业垂直类</a:t>
            </a:r>
            <a:endParaRPr/>
          </a:p>
          <a:p>
            <a:pPr algn="l">
              <a:lnSpc>
                <a:spcPct val="15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按颁发方</a:t>
            </a:r>
            <a:endParaRPr/>
          </a:p>
          <a:p>
            <a:pPr algn="l">
              <a:lnSpc>
                <a:spcPct val="15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科技巨头类、高校联盟类、国内官方类</a:t>
            </a:r>
            <a:endParaRPr/>
          </a:p>
          <a:p>
            <a:pPr algn="l">
              <a:lnSpc>
                <a:spcPct val="150000"/>
              </a:lnSpc>
            </a:pPr>
            <a:r>
              <a:rPr lang="en-US" sz="15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按难度</a:t>
            </a:r>
            <a:endParaRPr/>
          </a:p>
          <a:p>
            <a:pPr algn="l">
              <a:lnSpc>
                <a:spcPct val="15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入门/进阶/专家级（适配学生不同阶段）</a:t>
            </a:r>
            <a:endParaRPr/>
          </a:p>
        </p:txBody>
      </p:sp>
      <p:sp>
        <p:nvSpPr>
          <p:cNvPr id="158" name="TextBox 10"/>
          <p:cNvSpPr txBox="true"/>
          <p:nvPr/>
        </p:nvSpPr>
        <p:spPr>
          <a:xfrm rot="0">
            <a:off x="476023" y="265328"/>
            <a:ext cx="8727915" cy="856184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dk2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认证的分类逻辑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0" t="0" r="0" b="0"/>
          </a:stretch>
        </a:blipFill>
      </p:bgPr>
    </p:bg>
    <p:spTree>
      <p:nvGrpSpPr>
        <p:cNvPr id="1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2"/>
          <p:cNvPicPr>
            <a:picLocks noChangeAspect="true"/>
          </p:cNvPicPr>
          <p:nvPr/>
        </p:nvPicPr>
        <p:blipFill>
          <a:blip r:embed="rId2"/>
          <a:srcRect l="58572"/>
          <a:stretch>
            <a:fillRect/>
          </a:stretch>
        </p:blipFill>
        <p:spPr>
          <a:xfrm rot="16200000" flipH="true">
            <a:off x="2664546" y="-2664548"/>
            <a:ext cx="6862906" cy="12192002"/>
          </a:xfrm>
          <a:prstGeom prst="rect">
            <a:avLst/>
          </a:prstGeom>
        </p:spPr>
      </p:pic>
      <p:sp>
        <p:nvSpPr>
          <p:cNvPr id="161" name="TextBox 3"/>
          <p:cNvSpPr txBox="true"/>
          <p:nvPr/>
        </p:nvSpPr>
        <p:spPr>
          <a:xfrm rot="0">
            <a:off x="4434917" y="1215462"/>
            <a:ext cx="3326130" cy="2225040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800" b="true">
                <a:ln w="9525">
                  <a:solidFill>
                    <a:srgbClr val="55819A">
                      <a:alpha val="100000"/>
                    </a:srgbClr>
                  </a:solidFill>
                  <a:prstDash val="solid"/>
                </a:ln>
                <a:solidFill>
                  <a:srgbClr val="DBF1FF">
                    <a:alpha val="100000"/>
                  </a:srgbClr>
                </a:solidFill>
                <a:effectLst>
                  <a:outerShdw blurRad="0" dist="38100" dir="2700000">
                    <a:srgbClr val="B3CEE1">
                      <a:alpha val="100000"/>
                    </a:srgbClr>
                  </a:outerShdw>
                </a:effectLst>
                <a:latin typeface="Noto Sans SC"/>
                <a:ea typeface="Noto Sans SC"/>
                <a:cs typeface="Noto Sans SC"/>
              </a:rPr>
              <a:t>03</a:t>
            </a:r>
            <a:endParaRPr/>
          </a:p>
        </p:txBody>
      </p:sp>
      <p:sp>
        <p:nvSpPr>
          <p:cNvPr id="162" name="TextBox 4"/>
          <p:cNvSpPr txBox="true"/>
          <p:nvPr/>
        </p:nvSpPr>
        <p:spPr>
          <a:xfrm rot="0">
            <a:off x="2402697" y="3053220"/>
            <a:ext cx="7386604" cy="1323439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ctr" anchorCtr="false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000">
                <a:solidFill>
                  <a:srgbClr val="86B2D0">
                    <a:alpha val="100000"/>
                  </a:srgbClr>
                </a:solidFill>
                <a:latin typeface="Noto Sans SC"/>
                <a:ea typeface="Noto Sans SC"/>
                <a:cs typeface="Noto Sans SC"/>
              </a:rPr>
              <a:t>第三部分：核心干货——主流AI认证详解（要求+用处）</a:t>
            </a:r>
            <a:endParaRPr/>
          </a:p>
        </p:txBody>
      </p:sp>
      <p:sp>
        <p:nvSpPr>
          <p:cNvPr id="163" name="AutoShape 5"/>
          <p:cNvSpPr/>
          <p:nvPr/>
        </p:nvSpPr>
        <p:spPr>
          <a:xfrm rot="0">
            <a:off x="3638682" y="4237117"/>
            <a:ext cx="4162095" cy="461673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rtlCol="false" anchor="t" anchorCtr="false">
            <a:noAutofit/>
          </a:bodyPr>
          <a:lstStyle/>
          <a:p>
            <a:pPr algn="ctr">
              <a:defRPr/>
            </a:pPr>
            <a:endParaRPr lang="en-US" sz="1100"/>
          </a:p>
          <a:p>
            <a:pPr algn="ctr"/>
            <a:endParaRPr/>
          </a:p>
        </p:txBody>
      </p:sp>
      <p:pic>
        <p:nvPicPr>
          <p:cNvPr id="164" name="Picture 6"/>
          <p:cNvPicPr>
            <a:picLocks noChangeAspect="true"/>
          </p:cNvPicPr>
          <p:nvPr/>
        </p:nvPicPr>
        <p:blipFill>
          <a:blip r:embed="rId3"/>
          <a:srcRect l="49954" t="56644" r="31494"/>
          <a:stretch>
            <a:fillRect/>
          </a:stretch>
        </p:blipFill>
        <p:spPr>
          <a:xfrm rot="0">
            <a:off x="5092971" y="765054"/>
            <a:ext cx="1072055" cy="18790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 dpi="0" rotWithShape="true">
          <a:blip r:embed="rId1">
            <a:alphaModFix amt="100000"/>
          </a:blip>
          <a:srcRect/>
          <a:stretch>
            <a:fillRect l="-47" t="0" r="-47" b="0"/>
          </a:stretch>
        </a:blipFill>
      </p:bgPr>
    </p:bg>
    <p:spTree>
      <p:nvGrpSpPr>
        <p:cNvPr id="1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2"/>
          <p:cNvSpPr txBox="true"/>
          <p:nvPr/>
        </p:nvSpPr>
        <p:spPr>
          <a:xfrm rot="0">
            <a:off x="522226" y="1950718"/>
            <a:ext cx="3736162" cy="3215301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ctr" anchorCtr="false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true">
                <a:solidFill>
                  <a:schemeClr val="accent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技术开发类：适合想做算法/工程的同学</a:t>
            </a:r>
            <a:endParaRPr/>
          </a:p>
        </p:txBody>
      </p:sp>
      <p:sp>
        <p:nvSpPr>
          <p:cNvPr id="167" name="TextBox 3"/>
          <p:cNvSpPr txBox="true"/>
          <p:nvPr/>
        </p:nvSpPr>
        <p:spPr>
          <a:xfrm rot="0">
            <a:off x="10803939" y="0"/>
            <a:ext cx="982980" cy="2615565"/>
          </a:xfrm>
          <a:prstGeom prst="rect">
            <a:avLst/>
          </a:prstGeom>
          <a:ln/>
        </p:spPr>
        <p:txBody>
          <a:bodyPr vert="horz" wrap="square" lIns="91440" tIns="45720" rIns="91440" bIns="45720" rtlCol="false" anchor="t" anchorCtr="false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15000">
                <a:solidFill>
                  <a:schemeClr val="dk1">
                    <a:alpha val="13000"/>
                  </a:schemeClr>
                </a:solidFill>
                <a:latin typeface="Helvetica"/>
                <a:ea typeface="Helvetica"/>
                <a:cs typeface="Helvetica"/>
              </a:rPr>
              <a:t>”</a:t>
            </a:r>
            <a:endParaRPr/>
          </a:p>
        </p:txBody>
      </p:sp>
      <p:sp>
        <p:nvSpPr>
          <p:cNvPr id="168" name="TextBox 4"/>
          <p:cNvSpPr txBox="true"/>
          <p:nvPr/>
        </p:nvSpPr>
        <p:spPr>
          <a:xfrm rot="0">
            <a:off x="4854674" y="1222166"/>
            <a:ext cx="6839839" cy="4672403"/>
          </a:xfrm>
          <a:prstGeom prst="rect">
            <a:avLst/>
          </a:prstGeom>
          <a:ln/>
        </p:spPr>
        <p:txBody>
          <a:bodyPr vert="horz" wrap="square" lIns="123825" tIns="123825" rIns="57150" bIns="123825" rtlCol="false" anchor="t" anchorCtr="false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3-1.1 谷歌TensorFlow开发者认证（TensorFlow Developer Certificate）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核心要求：掌握TensorFlow建模全流程，能处理图像、文本数据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备考重点：Python、ML基础、CNN/RNN基础应用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用处：全球认可，算法岗加分，证明建模能力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学生价值：掌握主流框架，实习快速上手任务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3-1.2 微软Azure AI工程师认证（AI-900/AI-102）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分级：AI-900（基础必过）→ AI-102（专家级核心）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要求：AI-900懂Azure AI服务基础；AI-102会设计部署AI方案</a:t>
            </a:r>
            <a:endParaRPr/>
          </a:p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/>
                <a:ea typeface="Noto Sans SC"/>
                <a:cs typeface="Noto Sans SC"/>
              </a:rPr>
              <a:t>备考：云平台操作、AI服务集成、方案设计思维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7525B"/>
      </a:dk2>
      <a:lt2>
        <a:srgbClr val="E6EEF4"/>
      </a:lt2>
      <a:accent1>
        <a:srgbClr val="78A8C9"/>
      </a:accent1>
      <a:accent2>
        <a:srgbClr val="5E90B2"/>
      </a:accent2>
      <a:accent3>
        <a:srgbClr val="5D8FB2"/>
      </a:accent3>
      <a:accent4>
        <a:srgbClr val="437497"/>
      </a:accent4>
      <a:accent5>
        <a:srgbClr val="3D7195"/>
      </a:accent5>
      <a:accent6>
        <a:srgbClr val="234B6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false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Application>Tencent office</Application>
</Properties>
</file>

<file path=docProps/core.xml><?xml version="1.0" encoding="utf-8"?>
<cp:coreProperties xmlns:xsi="http://www.w3.org/2001/XMLSchema-instance" xmlns:dcmitype="http://purl.org/dc/dcmitype/" xmlns:dcterms="http://purl.org/dc/terms/" xmlns:cp="http://schemas.openxmlformats.org/package/2006/metadata/core-properties" xmlns:dc="http://purl.org/dc/elements/1.1/">
  <dcterms:created xsi:type="dcterms:W3CDTF">2025-12-03T08:25:48Z</dcterms:created>
  <dcterms:modified xsi:type="dcterms:W3CDTF">2025-12-03T08:25:48Z</dcterms:modified>
</cp:coreProperties>
</file>